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3" r:id="rId17"/>
    <p:sldId id="271" r:id="rId18"/>
    <p:sldId id="272" r:id="rId19"/>
    <p:sldId id="273" r:id="rId20"/>
    <p:sldId id="274" r:id="rId21"/>
    <p:sldId id="275" r:id="rId22"/>
    <p:sldId id="276" r:id="rId23"/>
    <p:sldId id="277" r:id="rId24"/>
    <p:sldId id="278" r:id="rId25"/>
    <p:sldId id="282" r:id="rId26"/>
    <p:sldId id="279" r:id="rId27"/>
    <p:sldId id="280" r:id="rId28"/>
    <p:sldId id="281"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673" autoAdjust="0"/>
  </p:normalViewPr>
  <p:slideViewPr>
    <p:cSldViewPr snapToGrid="0">
      <p:cViewPr varScale="1">
        <p:scale>
          <a:sx n="84" d="100"/>
          <a:sy n="84" d="100"/>
        </p:scale>
        <p:origin x="1632" y="84"/>
      </p:cViewPr>
      <p:guideLst/>
    </p:cSldViewPr>
  </p:slideViewPr>
  <p:outlineViewPr>
    <p:cViewPr>
      <p:scale>
        <a:sx n="33" d="100"/>
        <a:sy n="33" d="100"/>
      </p:scale>
      <p:origin x="0" y="-2370"/>
    </p:cViewPr>
  </p:outlineViewPr>
  <p:notesTextViewPr>
    <p:cViewPr>
      <p:scale>
        <a:sx n="1" d="1"/>
        <a:sy n="1" d="1"/>
      </p:scale>
      <p:origin x="0" y="0"/>
    </p:cViewPr>
  </p:notesTextViewPr>
  <p:notesViewPr>
    <p:cSldViewPr snapToGrid="0">
      <p:cViewPr varScale="1">
        <p:scale>
          <a:sx n="83" d="100"/>
          <a:sy n="83" d="100"/>
        </p:scale>
        <p:origin x="38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C3EE4-D2AE-40F7-A381-F4DC2CBEC221}" type="datetimeFigureOut">
              <a:rPr lang="en-US" smtClean="0"/>
              <a:t>7/10/2024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6E011-3B9F-48F3-8FE1-5232E6E062B4}" type="slidenum">
              <a:rPr lang="en-US" smtClean="0"/>
              <a:t>‹#›</a:t>
            </a:fld>
            <a:endParaRPr lang="en-US" dirty="0"/>
          </a:p>
        </p:txBody>
      </p:sp>
    </p:spTree>
    <p:extLst>
      <p:ext uri="{BB962C8B-B14F-4D97-AF65-F5344CB8AC3E}">
        <p14:creationId xmlns:p14="http://schemas.microsoft.com/office/powerpoint/2010/main" val="23809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dk1"/>
              </a:buClr>
            </a:pPr>
            <a:r>
              <a:rPr lang="en-US" dirty="0"/>
              <a:t>What public health interventions might make a difference? The following comes from an analysis of youth suicides in Washington state. </a:t>
            </a:r>
          </a:p>
          <a:p>
            <a:pPr lvl="0">
              <a:buClr>
                <a:schemeClr val="dk1"/>
              </a:buClr>
            </a:pPr>
            <a:r>
              <a:rPr lang="en-US" dirty="0"/>
              <a:t>It includes 106 cases and 480 matched controls.</a:t>
            </a:r>
          </a:p>
          <a:p>
            <a:pPr lvl="0">
              <a:buClr>
                <a:schemeClr val="dk1"/>
              </a:buClr>
            </a:pPr>
            <a:r>
              <a:rPr lang="en-US" dirty="0"/>
              <a:t>Among the cases 84 shootings were suicide attempts and 24 were unintentional injuries.</a:t>
            </a:r>
          </a:p>
          <a:p>
            <a:pPr lvl="0">
              <a:buClr>
                <a:schemeClr val="dk1"/>
              </a:buClr>
            </a:pPr>
            <a:r>
              <a:rPr lang="en-US" dirty="0"/>
              <a:t>The control variables included storage of the firearm unloaded, locked storage of gun and ammunition, and storing the gun separate from ammunition.</a:t>
            </a:r>
          </a:p>
          <a:p>
            <a:pPr lvl="0">
              <a:buClr>
                <a:schemeClr val="dk1"/>
              </a:buClr>
            </a:pPr>
            <a:r>
              <a:rPr lang="en-US" dirty="0"/>
              <a:t>Each of these practices reduced the risk of injury.</a:t>
            </a:r>
          </a:p>
        </p:txBody>
      </p:sp>
      <p:sp>
        <p:nvSpPr>
          <p:cNvPr id="4" name="Slide Number Placeholder 3"/>
          <p:cNvSpPr>
            <a:spLocks noGrp="1"/>
          </p:cNvSpPr>
          <p:nvPr>
            <p:ph type="sldNum" sz="quarter" idx="5"/>
          </p:nvPr>
        </p:nvSpPr>
        <p:spPr/>
        <p:txBody>
          <a:bodyPr/>
          <a:lstStyle/>
          <a:p>
            <a:fld id="{5B76E011-3B9F-48F3-8FE1-5232E6E062B4}" type="slidenum">
              <a:rPr lang="en-US" smtClean="0"/>
              <a:t>11</a:t>
            </a:fld>
            <a:endParaRPr lang="en-US" dirty="0"/>
          </a:p>
        </p:txBody>
      </p:sp>
    </p:spTree>
    <p:extLst>
      <p:ext uri="{BB962C8B-B14F-4D97-AF65-F5344CB8AC3E}">
        <p14:creationId xmlns:p14="http://schemas.microsoft.com/office/powerpoint/2010/main" val="143171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 I would like to now shift focus to skills we can apply to encourage others to change their behaviors from less safe to more safe. Some of you may feel very strongly that no risk is acceptable when it comes to firearms in the home. That is not our discussion here. We are focused on how to have the conversation with a peer who has already decided to maintain personal firearms and how we can steer them to safer behaviors.</a:t>
            </a:r>
          </a:p>
        </p:txBody>
      </p:sp>
      <p:sp>
        <p:nvSpPr>
          <p:cNvPr id="4" name="Slide Number Placeholder 3"/>
          <p:cNvSpPr>
            <a:spLocks noGrp="1"/>
          </p:cNvSpPr>
          <p:nvPr>
            <p:ph type="sldNum" sz="quarter" idx="5"/>
          </p:nvPr>
        </p:nvSpPr>
        <p:spPr/>
        <p:txBody>
          <a:bodyPr/>
          <a:lstStyle/>
          <a:p>
            <a:fld id="{5B76E011-3B9F-48F3-8FE1-5232E6E062B4}" type="slidenum">
              <a:rPr lang="en-US" smtClean="0"/>
              <a:t>23</a:t>
            </a:fld>
            <a:endParaRPr lang="en-US" dirty="0"/>
          </a:p>
        </p:txBody>
      </p:sp>
    </p:spTree>
    <p:extLst>
      <p:ext uri="{BB962C8B-B14F-4D97-AF65-F5344CB8AC3E}">
        <p14:creationId xmlns:p14="http://schemas.microsoft.com/office/powerpoint/2010/main" val="415999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8" name="Google Shape;18;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9" name="Google Shape;19;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8C5D8A-8460-4D62-8EAF-F5915AA709CD}" type="datetimeFigureOut">
              <a:rPr lang="en-US" smtClean="0"/>
              <a:t>7/10/2024</a:t>
            </a:fld>
            <a:endParaRPr lang="en-US" dirty="0"/>
          </a:p>
        </p:txBody>
      </p:sp>
      <p:sp>
        <p:nvSpPr>
          <p:cNvPr id="20" name="Google Shape;20;p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1" name="Google Shape;21;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2739DDF1-38C5-45FE-96B8-FB4AC666A711}" type="slidenum">
              <a:rPr lang="en-US" smtClean="0"/>
              <a:t>‹#›</a:t>
            </a:fld>
            <a:endParaRPr lang="en-US" dirty="0"/>
          </a:p>
        </p:txBody>
      </p:sp>
    </p:spTree>
    <p:extLst>
      <p:ext uri="{BB962C8B-B14F-4D97-AF65-F5344CB8AC3E}">
        <p14:creationId xmlns:p14="http://schemas.microsoft.com/office/powerpoint/2010/main" val="64220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1" name="Google Shape;81;p14"/>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82" name="Google Shape;82;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8C5D8A-8460-4D62-8EAF-F5915AA709CD}" type="datetimeFigureOut">
              <a:rPr lang="en-US" smtClean="0"/>
              <a:t>7/10/2024</a:t>
            </a:fld>
            <a:endParaRPr lang="en-US" dirty="0"/>
          </a:p>
        </p:txBody>
      </p:sp>
      <p:sp>
        <p:nvSpPr>
          <p:cNvPr id="83" name="Google Shape;83;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4" name="Google Shape;84;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2739DDF1-38C5-45FE-96B8-FB4AC666A711}" type="slidenum">
              <a:rPr lang="en-US" smtClean="0"/>
              <a:t>‹#›</a:t>
            </a:fld>
            <a:endParaRPr lang="en-US" dirty="0"/>
          </a:p>
        </p:txBody>
      </p:sp>
    </p:spTree>
    <p:extLst>
      <p:ext uri="{BB962C8B-B14F-4D97-AF65-F5344CB8AC3E}">
        <p14:creationId xmlns:p14="http://schemas.microsoft.com/office/powerpoint/2010/main" val="317298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8200" y="365128"/>
            <a:ext cx="10515600" cy="10061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24" name="Google Shape;24;p5"/>
          <p:cNvSpPr txBox="1">
            <a:spLocks noGrp="1"/>
          </p:cNvSpPr>
          <p:nvPr>
            <p:ph type="body" idx="1"/>
          </p:nvPr>
        </p:nvSpPr>
        <p:spPr>
          <a:xfrm>
            <a:off x="838200" y="1825625"/>
            <a:ext cx="10515600" cy="40764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25" name="Google Shape;25;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8C5D8A-8460-4D62-8EAF-F5915AA709CD}" type="datetimeFigureOut">
              <a:rPr lang="en-US" smtClean="0"/>
              <a:t>7/10/2024</a:t>
            </a:fld>
            <a:endParaRPr lang="en-US" dirty="0"/>
          </a:p>
        </p:txBody>
      </p:sp>
      <p:sp>
        <p:nvSpPr>
          <p:cNvPr id="26" name="Google Shape;26;p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7" name="Google Shape;27;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2739DDF1-38C5-45FE-96B8-FB4AC666A711}" type="slidenum">
              <a:rPr lang="en-US" smtClean="0"/>
              <a:t>‹#›</a:t>
            </a:fld>
            <a:endParaRPr lang="en-US" dirty="0"/>
          </a:p>
        </p:txBody>
      </p:sp>
      <p:sp>
        <p:nvSpPr>
          <p:cNvPr id="7" name="Google Shape;99;p2">
            <a:extLst>
              <a:ext uri="{FF2B5EF4-FFF2-40B4-BE49-F238E27FC236}">
                <a16:creationId xmlns:a16="http://schemas.microsoft.com/office/drawing/2014/main" id="{7E3D8458-FAC1-4F45-BEF5-0017B23A483A}"/>
              </a:ext>
            </a:extLst>
          </p:cNvPr>
          <p:cNvSpPr/>
          <p:nvPr userDrawn="1"/>
        </p:nvSpPr>
        <p:spPr>
          <a:xfrm>
            <a:off x="1168500" y="1558040"/>
            <a:ext cx="1041300" cy="6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dirty="0">
              <a:latin typeface="Calibri"/>
              <a:ea typeface="Calibri"/>
              <a:cs typeface="Calibri"/>
              <a:sym typeface="Calibri"/>
            </a:endParaRPr>
          </a:p>
        </p:txBody>
      </p:sp>
    </p:spTree>
    <p:extLst>
      <p:ext uri="{BB962C8B-B14F-4D97-AF65-F5344CB8AC3E}">
        <p14:creationId xmlns:p14="http://schemas.microsoft.com/office/powerpoint/2010/main" val="279537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6" name="Google Shape;36;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37" name="Google Shape;37;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38" name="Google Shape;38;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8C5D8A-8460-4D62-8EAF-F5915AA709CD}" type="datetimeFigureOut">
              <a:rPr lang="en-US" smtClean="0"/>
              <a:t>7/10/2024</a:t>
            </a:fld>
            <a:endParaRPr lang="en-US" dirty="0"/>
          </a:p>
        </p:txBody>
      </p:sp>
      <p:sp>
        <p:nvSpPr>
          <p:cNvPr id="39" name="Google Shape;39;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0" name="Google Shape;40;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2739DDF1-38C5-45FE-96B8-FB4AC666A711}" type="slidenum">
              <a:rPr lang="en-US" smtClean="0"/>
              <a:t>‹#›</a:t>
            </a:fld>
            <a:endParaRPr lang="en-US" dirty="0"/>
          </a:p>
        </p:txBody>
      </p:sp>
    </p:spTree>
    <p:extLst>
      <p:ext uri="{BB962C8B-B14F-4D97-AF65-F5344CB8AC3E}">
        <p14:creationId xmlns:p14="http://schemas.microsoft.com/office/powerpoint/2010/main" val="322882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3" name="Google Shape;43;p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Edit Master text styles</a:t>
            </a:r>
          </a:p>
        </p:txBody>
      </p:sp>
      <p:sp>
        <p:nvSpPr>
          <p:cNvPr id="44" name="Google Shape;44;p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45" name="Google Shape;45;p8"/>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Edit Master text styles</a:t>
            </a:r>
          </a:p>
        </p:txBody>
      </p:sp>
      <p:sp>
        <p:nvSpPr>
          <p:cNvPr id="46" name="Google Shape;46;p8"/>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47" name="Google Shape;47;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8C5D8A-8460-4D62-8EAF-F5915AA709CD}" type="datetimeFigureOut">
              <a:rPr lang="en-US" smtClean="0"/>
              <a:t>7/10/2024</a:t>
            </a:fld>
            <a:endParaRPr lang="en-US" dirty="0"/>
          </a:p>
        </p:txBody>
      </p:sp>
      <p:sp>
        <p:nvSpPr>
          <p:cNvPr id="48" name="Google Shape;48;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9" name="Google Shape;49;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2739DDF1-38C5-45FE-96B8-FB4AC666A711}" type="slidenum">
              <a:rPr lang="en-US" smtClean="0"/>
              <a:t>‹#›</a:t>
            </a:fld>
            <a:endParaRPr lang="en-US" dirty="0"/>
          </a:p>
        </p:txBody>
      </p:sp>
    </p:spTree>
    <p:extLst>
      <p:ext uri="{BB962C8B-B14F-4D97-AF65-F5344CB8AC3E}">
        <p14:creationId xmlns:p14="http://schemas.microsoft.com/office/powerpoint/2010/main" val="81663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2" name="Google Shape;52;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8C5D8A-8460-4D62-8EAF-F5915AA709CD}" type="datetimeFigureOut">
              <a:rPr lang="en-US" smtClean="0"/>
              <a:t>7/10/2024</a:t>
            </a:fld>
            <a:endParaRPr lang="en-US" dirty="0"/>
          </a:p>
        </p:txBody>
      </p:sp>
      <p:sp>
        <p:nvSpPr>
          <p:cNvPr id="53" name="Google Shape;53;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4" name="Google Shape;5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2739DDF1-38C5-45FE-96B8-FB4AC666A711}" type="slidenum">
              <a:rPr lang="en-US" smtClean="0"/>
              <a:t>‹#›</a:t>
            </a:fld>
            <a:endParaRPr lang="en-US" dirty="0"/>
          </a:p>
        </p:txBody>
      </p:sp>
    </p:spTree>
    <p:extLst>
      <p:ext uri="{BB962C8B-B14F-4D97-AF65-F5344CB8AC3E}">
        <p14:creationId xmlns:p14="http://schemas.microsoft.com/office/powerpoint/2010/main" val="235954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8C5D8A-8460-4D62-8EAF-F5915AA709CD}" type="datetimeFigureOut">
              <a:rPr lang="en-US" smtClean="0"/>
              <a:t>7/10/2024</a:t>
            </a:fld>
            <a:endParaRPr lang="en-US" dirty="0"/>
          </a:p>
        </p:txBody>
      </p:sp>
      <p:sp>
        <p:nvSpPr>
          <p:cNvPr id="57" name="Google Shape;57;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8" name="Google Shape;58;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2739DDF1-38C5-45FE-96B8-FB4AC666A711}" type="slidenum">
              <a:rPr lang="en-US" smtClean="0"/>
              <a:t>‹#›</a:t>
            </a:fld>
            <a:endParaRPr lang="en-US" dirty="0"/>
          </a:p>
        </p:txBody>
      </p:sp>
    </p:spTree>
    <p:extLst>
      <p:ext uri="{BB962C8B-B14F-4D97-AF65-F5344CB8AC3E}">
        <p14:creationId xmlns:p14="http://schemas.microsoft.com/office/powerpoint/2010/main" val="318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1" name="Google Shape;61;p1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Edit Master text styles</a:t>
            </a:r>
          </a:p>
        </p:txBody>
      </p:sp>
      <p:sp>
        <p:nvSpPr>
          <p:cNvPr id="62" name="Google Shape;62;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Edit Master text styles</a:t>
            </a:r>
          </a:p>
        </p:txBody>
      </p:sp>
      <p:sp>
        <p:nvSpPr>
          <p:cNvPr id="63" name="Google Shape;63;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8C5D8A-8460-4D62-8EAF-F5915AA709CD}" type="datetimeFigureOut">
              <a:rPr lang="en-US" smtClean="0"/>
              <a:t>7/10/2024</a:t>
            </a:fld>
            <a:endParaRPr lang="en-US" dirty="0"/>
          </a:p>
        </p:txBody>
      </p:sp>
      <p:sp>
        <p:nvSpPr>
          <p:cNvPr id="64" name="Google Shape;64;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5" name="Google Shape;65;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2739DDF1-38C5-45FE-96B8-FB4AC666A711}" type="slidenum">
              <a:rPr lang="en-US" smtClean="0"/>
              <a:t>‹#›</a:t>
            </a:fld>
            <a:endParaRPr lang="en-US" dirty="0"/>
          </a:p>
        </p:txBody>
      </p:sp>
    </p:spTree>
    <p:extLst>
      <p:ext uri="{BB962C8B-B14F-4D97-AF65-F5344CB8AC3E}">
        <p14:creationId xmlns:p14="http://schemas.microsoft.com/office/powerpoint/2010/main" val="168514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8" name="Google Shape;68;p12"/>
          <p:cNvSpPr>
            <a:spLocks noGrp="1"/>
          </p:cNvSpPr>
          <p:nvPr>
            <p:ph type="pic" idx="2"/>
          </p:nvPr>
        </p:nvSpPr>
        <p:spPr>
          <a:xfrm>
            <a:off x="5183188" y="987427"/>
            <a:ext cx="6172200" cy="4873625"/>
          </a:xfrm>
          <a:prstGeom prst="rect">
            <a:avLst/>
          </a:prstGeom>
          <a:noFill/>
          <a:ln>
            <a:noFill/>
          </a:ln>
        </p:spPr>
      </p:sp>
      <p:sp>
        <p:nvSpPr>
          <p:cNvPr id="69" name="Google Shape;69;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Edit Master text styles</a:t>
            </a:r>
          </a:p>
        </p:txBody>
      </p:sp>
      <p:sp>
        <p:nvSpPr>
          <p:cNvPr id="70" name="Google Shape;70;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8C5D8A-8460-4D62-8EAF-F5915AA709CD}" type="datetimeFigureOut">
              <a:rPr lang="en-US" smtClean="0"/>
              <a:t>7/10/2024</a:t>
            </a:fld>
            <a:endParaRPr lang="en-US" dirty="0"/>
          </a:p>
        </p:txBody>
      </p:sp>
      <p:sp>
        <p:nvSpPr>
          <p:cNvPr id="71" name="Google Shape;71;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2" name="Google Shape;72;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2739DDF1-38C5-45FE-96B8-FB4AC666A711}" type="slidenum">
              <a:rPr lang="en-US" smtClean="0"/>
              <a:t>‹#›</a:t>
            </a:fld>
            <a:endParaRPr lang="en-US" dirty="0"/>
          </a:p>
        </p:txBody>
      </p:sp>
    </p:spTree>
    <p:extLst>
      <p:ext uri="{BB962C8B-B14F-4D97-AF65-F5344CB8AC3E}">
        <p14:creationId xmlns:p14="http://schemas.microsoft.com/office/powerpoint/2010/main" val="199220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5" name="Google Shape;75;p13"/>
          <p:cNvSpPr txBox="1">
            <a:spLocks noGrp="1"/>
          </p:cNvSpPr>
          <p:nvPr>
            <p:ph type="body" idx="1"/>
          </p:nvPr>
        </p:nvSpPr>
        <p:spPr>
          <a:xfrm rot="5400000">
            <a:off x="4057796" y="-1393971"/>
            <a:ext cx="4076411"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76" name="Google Shape;76;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78C5D8A-8460-4D62-8EAF-F5915AA709CD}" type="datetimeFigureOut">
              <a:rPr lang="en-US" smtClean="0"/>
              <a:t>7/10/2024</a:t>
            </a:fld>
            <a:endParaRPr lang="en-US" dirty="0"/>
          </a:p>
        </p:txBody>
      </p:sp>
      <p:sp>
        <p:nvSpPr>
          <p:cNvPr id="77" name="Google Shape;77;p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8" name="Google Shape;78;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2739DDF1-38C5-45FE-96B8-FB4AC666A711}" type="slidenum">
              <a:rPr lang="en-US" smtClean="0"/>
              <a:t>‹#›</a:t>
            </a:fld>
            <a:endParaRPr lang="en-US" dirty="0"/>
          </a:p>
        </p:txBody>
      </p:sp>
    </p:spTree>
    <p:extLst>
      <p:ext uri="{BB962C8B-B14F-4D97-AF65-F5344CB8AC3E}">
        <p14:creationId xmlns:p14="http://schemas.microsoft.com/office/powerpoint/2010/main" val="367409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45D"/>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825625"/>
            <a:ext cx="10515600" cy="407641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F78C5D8A-8460-4D62-8EAF-F5915AA709CD}" type="datetimeFigureOut">
              <a:rPr lang="en-US" smtClean="0"/>
              <a:t>7/10/2024</a:t>
            </a:fld>
            <a:endParaRPr lang="en-US" dirty="0"/>
          </a:p>
        </p:txBody>
      </p:sp>
      <p:sp>
        <p:nvSpPr>
          <p:cNvPr id="13" name="Google Shape;13;p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2739DDF1-38C5-45FE-96B8-FB4AC666A711}" type="slidenum">
              <a:rPr lang="en-US" smtClean="0"/>
              <a:t>‹#›</a:t>
            </a:fld>
            <a:endParaRPr lang="en-US" dirty="0"/>
          </a:p>
        </p:txBody>
      </p:sp>
      <p:pic>
        <p:nvPicPr>
          <p:cNvPr id="15" name="Google Shape;15;p3"/>
          <p:cNvPicPr preferRelativeResize="0"/>
          <p:nvPr/>
        </p:nvPicPr>
        <p:blipFill rotWithShape="1">
          <a:blip r:embed="rId12">
            <a:alphaModFix/>
          </a:blip>
          <a:srcRect/>
          <a:stretch/>
        </p:blipFill>
        <p:spPr>
          <a:xfrm>
            <a:off x="11007634" y="6036311"/>
            <a:ext cx="999976" cy="640080"/>
          </a:xfrm>
          <a:prstGeom prst="rect">
            <a:avLst/>
          </a:prstGeom>
          <a:noFill/>
          <a:ln>
            <a:noFill/>
          </a:ln>
        </p:spPr>
      </p:pic>
    </p:spTree>
    <p:extLst>
      <p:ext uri="{BB962C8B-B14F-4D97-AF65-F5344CB8AC3E}">
        <p14:creationId xmlns:p14="http://schemas.microsoft.com/office/powerpoint/2010/main" val="426555483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stsonline.org/suicide-prevention-program/podcasts/lets-talk-about-your-guns"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stsonline.org/suicide-prevention-program/podcasts/lets-talk-about-your-guns" TargetMode="External"/><Relationship Id="rId2" Type="http://schemas.openxmlformats.org/officeDocument/2006/relationships/hyperlink" Target="http://www.projectchildsafe.org/safety/safe-storage" TargetMode="External"/><Relationship Id="rId1" Type="http://schemas.openxmlformats.org/officeDocument/2006/relationships/slideLayout" Target="../slideLayouts/slideLayout2.xml"/><Relationship Id="rId4" Type="http://schemas.openxmlformats.org/officeDocument/2006/relationships/hyperlink" Target="https://www.cstsonline.org/suicide-prevention-program/podcasts/brain-hijac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1262-6E49-487A-8AF7-A15066A2B7AD}"/>
              </a:ext>
            </a:extLst>
          </p:cNvPr>
          <p:cNvSpPr>
            <a:spLocks noGrp="1"/>
          </p:cNvSpPr>
          <p:nvPr>
            <p:ph type="ctrTitle"/>
          </p:nvPr>
        </p:nvSpPr>
        <p:spPr>
          <a:xfrm>
            <a:off x="914400" y="1122363"/>
            <a:ext cx="10363200" cy="1348275"/>
          </a:xfrm>
        </p:spPr>
        <p:txBody>
          <a:bodyPr/>
          <a:lstStyle/>
          <a:p>
            <a:r>
              <a:rPr lang="en-US" dirty="0"/>
              <a:t>Let’s Talk About Your Guns</a:t>
            </a:r>
          </a:p>
        </p:txBody>
      </p:sp>
      <p:sp>
        <p:nvSpPr>
          <p:cNvPr id="3" name="Subtitle 2">
            <a:extLst>
              <a:ext uri="{FF2B5EF4-FFF2-40B4-BE49-F238E27FC236}">
                <a16:creationId xmlns:a16="http://schemas.microsoft.com/office/drawing/2014/main" id="{373B9905-5C49-4475-B0E1-41970DA7D84F}"/>
              </a:ext>
            </a:extLst>
          </p:cNvPr>
          <p:cNvSpPr>
            <a:spLocks noGrp="1"/>
          </p:cNvSpPr>
          <p:nvPr>
            <p:ph type="subTitle" idx="1"/>
          </p:nvPr>
        </p:nvSpPr>
        <p:spPr>
          <a:xfrm>
            <a:off x="1524000" y="3789484"/>
            <a:ext cx="9144000" cy="1468315"/>
          </a:xfrm>
        </p:spPr>
        <p:txBody>
          <a:bodyPr/>
          <a:lstStyle/>
          <a:p>
            <a:pPr marL="0" indent="0">
              <a:spcBef>
                <a:spcPts val="0"/>
              </a:spcBef>
            </a:pPr>
            <a:r>
              <a:rPr lang="en-US" dirty="0"/>
              <a:t>James C. West, MD </a:t>
            </a:r>
          </a:p>
          <a:p>
            <a:pPr marL="0" indent="0">
              <a:spcBef>
                <a:spcPts val="0"/>
              </a:spcBef>
            </a:pPr>
            <a:r>
              <a:rPr lang="en-US" dirty="0"/>
              <a:t>Associate Professor of Psychiatry</a:t>
            </a:r>
          </a:p>
          <a:p>
            <a:pPr marL="0" indent="0">
              <a:spcBef>
                <a:spcPts val="0"/>
              </a:spcBef>
            </a:pPr>
            <a:r>
              <a:rPr lang="en-US" dirty="0"/>
              <a:t>Center for the Study of Traumatic Stress</a:t>
            </a:r>
          </a:p>
          <a:p>
            <a:pPr marL="0" indent="0">
              <a:spcBef>
                <a:spcPts val="0"/>
              </a:spcBef>
            </a:pPr>
            <a:r>
              <a:rPr lang="en-US" dirty="0"/>
              <a:t>Uniformed Services University</a:t>
            </a:r>
          </a:p>
          <a:p>
            <a:endParaRPr lang="en-US" dirty="0"/>
          </a:p>
        </p:txBody>
      </p:sp>
      <p:sp>
        <p:nvSpPr>
          <p:cNvPr id="4" name="Google Shape;90;p1">
            <a:extLst>
              <a:ext uri="{FF2B5EF4-FFF2-40B4-BE49-F238E27FC236}">
                <a16:creationId xmlns:a16="http://schemas.microsoft.com/office/drawing/2014/main" id="{1D5D6252-AF3A-4830-A7FB-8DA5573CBA5A}"/>
              </a:ext>
            </a:extLst>
          </p:cNvPr>
          <p:cNvSpPr txBox="1">
            <a:spLocks/>
          </p:cNvSpPr>
          <p:nvPr/>
        </p:nvSpPr>
        <p:spPr>
          <a:xfrm>
            <a:off x="3529350" y="2550420"/>
            <a:ext cx="5438100" cy="91137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solidFill>
                  <a:schemeClr val="accent4">
                    <a:lumMod val="40000"/>
                    <a:lumOff val="60000"/>
                  </a:schemeClr>
                </a:solidFill>
              </a:rPr>
              <a:t>Preventing Suicide Through Personal Firearm Safety</a:t>
            </a:r>
          </a:p>
        </p:txBody>
      </p:sp>
      <p:sp>
        <p:nvSpPr>
          <p:cNvPr id="5" name="Google Shape;92;p1">
            <a:extLst>
              <a:ext uri="{FF2B5EF4-FFF2-40B4-BE49-F238E27FC236}">
                <a16:creationId xmlns:a16="http://schemas.microsoft.com/office/drawing/2014/main" id="{654D697D-6CAB-4F64-B9BC-581795789338}"/>
              </a:ext>
            </a:extLst>
          </p:cNvPr>
          <p:cNvSpPr/>
          <p:nvPr/>
        </p:nvSpPr>
        <p:spPr>
          <a:xfrm>
            <a:off x="5513250" y="3552458"/>
            <a:ext cx="1041300" cy="6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dirty="0">
              <a:latin typeface="Calibri"/>
              <a:ea typeface="Calibri"/>
              <a:cs typeface="Calibri"/>
              <a:sym typeface="Calibri"/>
            </a:endParaRPr>
          </a:p>
        </p:txBody>
      </p:sp>
    </p:spTree>
    <p:extLst>
      <p:ext uri="{BB962C8B-B14F-4D97-AF65-F5344CB8AC3E}">
        <p14:creationId xmlns:p14="http://schemas.microsoft.com/office/powerpoint/2010/main" val="1256811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2229-B775-49F2-8381-CD9D17D2B941}"/>
              </a:ext>
            </a:extLst>
          </p:cNvPr>
          <p:cNvSpPr>
            <a:spLocks noGrp="1"/>
          </p:cNvSpPr>
          <p:nvPr>
            <p:ph type="title"/>
          </p:nvPr>
        </p:nvSpPr>
        <p:spPr/>
        <p:txBody>
          <a:bodyPr/>
          <a:lstStyle/>
          <a:p>
            <a:r>
              <a:rPr lang="en-US" dirty="0"/>
              <a:t>Firearms &amp; Suicide Risk</a:t>
            </a:r>
          </a:p>
        </p:txBody>
      </p:sp>
      <p:sp>
        <p:nvSpPr>
          <p:cNvPr id="5" name="Shape 262">
            <a:extLst>
              <a:ext uri="{FF2B5EF4-FFF2-40B4-BE49-F238E27FC236}">
                <a16:creationId xmlns:a16="http://schemas.microsoft.com/office/drawing/2014/main" id="{467F267E-DEA6-499D-9610-D4CA8FE13725}"/>
              </a:ext>
            </a:extLst>
          </p:cNvPr>
          <p:cNvSpPr txBox="1"/>
          <p:nvPr/>
        </p:nvSpPr>
        <p:spPr>
          <a:xfrm>
            <a:off x="7348748" y="5230597"/>
            <a:ext cx="2731062" cy="373138"/>
          </a:xfrm>
          <a:prstGeom prst="rect">
            <a:avLst/>
          </a:prstGeom>
          <a:noFill/>
          <a:ln>
            <a:noFill/>
          </a:ln>
        </p:spPr>
        <p:txBody>
          <a:bodyPr lIns="68569" tIns="34275" rIns="68569" bIns="34275" anchor="t" anchorCtr="0">
            <a:noAutofit/>
          </a:bodyPr>
          <a:lstStyle/>
          <a:p>
            <a:pPr>
              <a:buSzPct val="25000"/>
            </a:pPr>
            <a:r>
              <a:rPr lang="en-US" sz="900" dirty="0">
                <a:solidFill>
                  <a:schemeClr val="bg1"/>
                </a:solidFill>
                <a:latin typeface="Arial" panose="020B0604020202020204" pitchFamily="34" charset="0"/>
                <a:ea typeface="Heiti TC Medium" pitchFamily="2" charset="-128"/>
                <a:cs typeface="Arial" panose="020B0604020202020204" pitchFamily="34" charset="0"/>
                <a:sym typeface="Times"/>
              </a:rPr>
              <a:t>Deisenhammer et al. 2009. Journal of Clinical Psychiatry, 70(1):19-24. </a:t>
            </a:r>
          </a:p>
        </p:txBody>
      </p:sp>
      <p:sp>
        <p:nvSpPr>
          <p:cNvPr id="6" name="Text Placeholder 4">
            <a:extLst>
              <a:ext uri="{FF2B5EF4-FFF2-40B4-BE49-F238E27FC236}">
                <a16:creationId xmlns:a16="http://schemas.microsoft.com/office/drawing/2014/main" id="{6BCB1349-E2FF-4FB3-BEB9-E0788855E934}"/>
              </a:ext>
            </a:extLst>
          </p:cNvPr>
          <p:cNvSpPr txBox="1">
            <a:spLocks/>
          </p:cNvSpPr>
          <p:nvPr/>
        </p:nvSpPr>
        <p:spPr>
          <a:xfrm>
            <a:off x="2152650" y="3495213"/>
            <a:ext cx="2012156" cy="1408560"/>
          </a:xfrm>
          <a:prstGeom prst="rect">
            <a:avLst/>
          </a:prstGeom>
        </p:spPr>
        <p:txBody>
          <a:bodyPr vert="horz" lIns="228600" tIns="109728" rIns="228600" bIns="45720" rtlCol="0" anchor="t" anchorCtr="0">
            <a:noAutofit/>
          </a:bodyPr>
          <a:lstStyle>
            <a:lvl1pPr marL="0" indent="0" algn="ctr" defTabSz="914377" rtl="0" eaLnBrk="1" latinLnBrk="0" hangingPunct="1">
              <a:lnSpc>
                <a:spcPct val="100000"/>
              </a:lnSpc>
              <a:spcBef>
                <a:spcPts val="1000"/>
              </a:spcBef>
              <a:buFont typeface="Arial" panose="020B0604020202020204" pitchFamily="34" charset="0"/>
              <a:buNone/>
              <a:defRPr sz="1400" i="1" kern="1200" cap="all" baseline="0">
                <a:solidFill>
                  <a:schemeClr val="tx1"/>
                </a:solidFill>
                <a:latin typeface="Franklin Gothic Book" panose="020B0503020102020204" pitchFamily="34" charset="0"/>
                <a:ea typeface="+mn-ea"/>
                <a:cs typeface="+mn-cs"/>
              </a:defRPr>
            </a:lvl1pPr>
            <a:lvl2pPr marL="457189" indent="0" algn="l" defTabSz="914377" rtl="0" eaLnBrk="1" latinLnBrk="0" hangingPunct="1">
              <a:lnSpc>
                <a:spcPct val="150000"/>
              </a:lnSpc>
              <a:spcBef>
                <a:spcPts val="500"/>
              </a:spcBef>
              <a:buFont typeface="Arial" panose="020B0604020202020204" pitchFamily="34" charset="0"/>
              <a:buNone/>
              <a:defRPr sz="1600" kern="1200">
                <a:solidFill>
                  <a:schemeClr val="tx1"/>
                </a:solidFill>
                <a:latin typeface="Calibri Light" panose="020F0302020204030204" pitchFamily="34" charset="0"/>
                <a:ea typeface="+mn-ea"/>
                <a:cs typeface="+mn-cs"/>
              </a:defRPr>
            </a:lvl2pPr>
            <a:lvl3pPr marL="914377" indent="0" algn="l" defTabSz="914377" rtl="0" eaLnBrk="1" latinLnBrk="0" hangingPunct="1">
              <a:lnSpc>
                <a:spcPct val="150000"/>
              </a:lnSpc>
              <a:spcBef>
                <a:spcPts val="500"/>
              </a:spcBef>
              <a:buFont typeface="Arial" panose="020B0604020202020204" pitchFamily="34" charset="0"/>
              <a:buNone/>
              <a:defRPr sz="1600" kern="1200">
                <a:solidFill>
                  <a:schemeClr val="tx1"/>
                </a:solidFill>
                <a:latin typeface="Calibri Light" panose="020F0302020204030204" pitchFamily="34" charset="0"/>
                <a:ea typeface="+mn-ea"/>
                <a:cs typeface="+mn-cs"/>
              </a:defRPr>
            </a:lvl3pPr>
            <a:lvl4pPr marL="1371566" indent="0" algn="l" defTabSz="914377" rtl="0" eaLnBrk="1" latinLnBrk="0" hangingPunct="1">
              <a:lnSpc>
                <a:spcPct val="150000"/>
              </a:lnSpc>
              <a:spcBef>
                <a:spcPts val="500"/>
              </a:spcBef>
              <a:buFont typeface="Arial" panose="020B0604020202020204" pitchFamily="34" charset="0"/>
              <a:buNone/>
              <a:defRPr sz="1600" kern="1200">
                <a:solidFill>
                  <a:schemeClr val="tx1"/>
                </a:solidFill>
                <a:latin typeface="Calibri Light" panose="020F0302020204030204" pitchFamily="34" charset="0"/>
                <a:ea typeface="+mn-ea"/>
                <a:cs typeface="+mn-cs"/>
              </a:defRPr>
            </a:lvl4pPr>
            <a:lvl5pPr marL="1828754" indent="0" algn="l" defTabSz="914377" rtl="0" eaLnBrk="1" latinLnBrk="0" hangingPunct="1">
              <a:lnSpc>
                <a:spcPct val="150000"/>
              </a:lnSpc>
              <a:spcBef>
                <a:spcPts val="500"/>
              </a:spcBef>
              <a:buFont typeface="Arial" panose="020B0604020202020204" pitchFamily="34" charset="0"/>
              <a:buNone/>
              <a:defRPr sz="1600" kern="120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defRPr/>
            </a:pPr>
            <a:r>
              <a:rPr lang="en-US" dirty="0">
                <a:solidFill>
                  <a:schemeClr val="accent4">
                    <a:lumMod val="40000"/>
                    <a:lumOff val="60000"/>
                  </a:schemeClr>
                </a:solidFill>
              </a:rPr>
              <a:t>Of attempts occurred within 10 minutes of first thoughts of suicide</a:t>
            </a:r>
          </a:p>
        </p:txBody>
      </p:sp>
      <p:sp>
        <p:nvSpPr>
          <p:cNvPr id="7" name="Text Placeholder 3">
            <a:extLst>
              <a:ext uri="{FF2B5EF4-FFF2-40B4-BE49-F238E27FC236}">
                <a16:creationId xmlns:a16="http://schemas.microsoft.com/office/drawing/2014/main" id="{7A758A31-B88F-4807-912F-13EC5165F573}"/>
              </a:ext>
            </a:extLst>
          </p:cNvPr>
          <p:cNvSpPr txBox="1">
            <a:spLocks/>
          </p:cNvSpPr>
          <p:nvPr/>
        </p:nvSpPr>
        <p:spPr>
          <a:xfrm>
            <a:off x="2143002" y="2813531"/>
            <a:ext cx="2011597" cy="687258"/>
          </a:xfrm>
          <a:prstGeom prst="rect">
            <a:avLst/>
          </a:prstGeom>
        </p:spPr>
        <p:txBody>
          <a:bodyPr vert="horz" lIns="0" tIns="0" rIns="0" bIns="0" rtlCol="0">
            <a:normAutofit/>
          </a:bodyPr>
          <a:lstStyle>
            <a:lvl1pPr marL="0" indent="0" algn="ctr" defTabSz="914377" rtl="0" eaLnBrk="1" latinLnBrk="0" hangingPunct="1">
              <a:lnSpc>
                <a:spcPct val="100000"/>
              </a:lnSpc>
              <a:spcBef>
                <a:spcPts val="1000"/>
              </a:spcBef>
              <a:buFont typeface="Arial" panose="020B0604020202020204" pitchFamily="34" charset="0"/>
              <a:buNone/>
              <a:defRPr sz="3600" kern="1200">
                <a:solidFill>
                  <a:schemeClr val="accent2"/>
                </a:solidFill>
                <a:latin typeface="Franklin Gothic Demi" panose="020B0703020102020204" pitchFamily="34" charset="0"/>
                <a:ea typeface="+mn-ea"/>
                <a:cs typeface="+mn-cs"/>
              </a:defRPr>
            </a:lvl1pPr>
            <a:lvl2pPr marL="457189" indent="0" algn="l" defTabSz="914377" rtl="0" eaLnBrk="1" latinLnBrk="0" hangingPunct="1">
              <a:lnSpc>
                <a:spcPct val="150000"/>
              </a:lnSpc>
              <a:spcBef>
                <a:spcPts val="500"/>
              </a:spcBef>
              <a:buFont typeface="Arial" panose="020B0604020202020204" pitchFamily="34" charset="0"/>
              <a:buNone/>
              <a:defRPr sz="1400" kern="1200">
                <a:solidFill>
                  <a:schemeClr val="tx1"/>
                </a:solidFill>
                <a:latin typeface="Calibri Light" panose="020F0302020204030204" pitchFamily="34" charset="0"/>
                <a:ea typeface="+mn-ea"/>
                <a:cs typeface="+mn-cs"/>
              </a:defRPr>
            </a:lvl2pPr>
            <a:lvl3pPr marL="914377" indent="0" algn="l" defTabSz="914377" rtl="0" eaLnBrk="1" latinLnBrk="0" hangingPunct="1">
              <a:lnSpc>
                <a:spcPct val="150000"/>
              </a:lnSpc>
              <a:spcBef>
                <a:spcPts val="500"/>
              </a:spcBef>
              <a:buFont typeface="Arial" panose="020B0604020202020204" pitchFamily="34" charset="0"/>
              <a:buNone/>
              <a:defRPr sz="1200" kern="1200">
                <a:solidFill>
                  <a:schemeClr val="tx1"/>
                </a:solidFill>
                <a:latin typeface="Calibri Light" panose="020F0302020204030204" pitchFamily="34" charset="0"/>
                <a:ea typeface="+mn-ea"/>
                <a:cs typeface="+mn-cs"/>
              </a:defRPr>
            </a:lvl3pPr>
            <a:lvl4pPr marL="1371566" indent="0" algn="l" defTabSz="914377" rtl="0" eaLnBrk="1" latinLnBrk="0" hangingPunct="1">
              <a:lnSpc>
                <a:spcPct val="150000"/>
              </a:lnSpc>
              <a:spcBef>
                <a:spcPts val="500"/>
              </a:spcBef>
              <a:buFont typeface="Arial" panose="020B0604020202020204" pitchFamily="34" charset="0"/>
              <a:buNone/>
              <a:defRPr sz="1000" kern="1200">
                <a:solidFill>
                  <a:schemeClr val="tx1"/>
                </a:solidFill>
                <a:latin typeface="Calibri Light" panose="020F0302020204030204" pitchFamily="34" charset="0"/>
                <a:ea typeface="+mn-ea"/>
                <a:cs typeface="+mn-cs"/>
              </a:defRPr>
            </a:lvl4pPr>
            <a:lvl5pPr marL="1828754" indent="0" algn="l" defTabSz="914377" rtl="0" eaLnBrk="1" latinLnBrk="0" hangingPunct="1">
              <a:lnSpc>
                <a:spcPct val="150000"/>
              </a:lnSpc>
              <a:spcBef>
                <a:spcPts val="500"/>
              </a:spcBef>
              <a:buFont typeface="Arial" panose="020B0604020202020204" pitchFamily="34" charset="0"/>
              <a:buNone/>
              <a:defRPr sz="1000" kern="1200">
                <a:solidFill>
                  <a:schemeClr val="tx1"/>
                </a:solidFill>
                <a:latin typeface="Calibri Light" panose="020F0302020204030204" pitchFamily="34" charset="0"/>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Tx/>
              <a:defRPr/>
            </a:pPr>
            <a:r>
              <a:rPr lang="en-US" dirty="0">
                <a:solidFill>
                  <a:srgbClr val="B2CEDF"/>
                </a:solidFill>
              </a:rPr>
              <a:t>47.6%</a:t>
            </a:r>
          </a:p>
        </p:txBody>
      </p:sp>
      <p:pic>
        <p:nvPicPr>
          <p:cNvPr id="8" name="Picture 7">
            <a:extLst>
              <a:ext uri="{FF2B5EF4-FFF2-40B4-BE49-F238E27FC236}">
                <a16:creationId xmlns:a16="http://schemas.microsoft.com/office/drawing/2014/main" id="{AD372164-8602-456E-A825-70CD1B68ADC4}"/>
              </a:ext>
            </a:extLst>
          </p:cNvPr>
          <p:cNvPicPr>
            <a:picLocks noChangeAspect="1"/>
          </p:cNvPicPr>
          <p:nvPr/>
        </p:nvPicPr>
        <p:blipFill>
          <a:blip r:embed="rId2"/>
          <a:stretch>
            <a:fillRect/>
          </a:stretch>
        </p:blipFill>
        <p:spPr>
          <a:xfrm>
            <a:off x="5140667" y="2200502"/>
            <a:ext cx="4694327" cy="2926334"/>
          </a:xfrm>
          <a:prstGeom prst="rect">
            <a:avLst/>
          </a:prstGeom>
        </p:spPr>
      </p:pic>
    </p:spTree>
    <p:extLst>
      <p:ext uri="{BB962C8B-B14F-4D97-AF65-F5344CB8AC3E}">
        <p14:creationId xmlns:p14="http://schemas.microsoft.com/office/powerpoint/2010/main" val="122292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CC24-1078-41A7-BBA8-3A3C49C2B810}"/>
              </a:ext>
            </a:extLst>
          </p:cNvPr>
          <p:cNvSpPr>
            <a:spLocks noGrp="1"/>
          </p:cNvSpPr>
          <p:nvPr>
            <p:ph type="title"/>
          </p:nvPr>
        </p:nvSpPr>
        <p:spPr/>
        <p:txBody>
          <a:bodyPr/>
          <a:lstStyle/>
          <a:p>
            <a:r>
              <a:rPr lang="en-US" dirty="0"/>
              <a:t>Firearms &amp; Risk</a:t>
            </a:r>
          </a:p>
        </p:txBody>
      </p:sp>
      <p:sp>
        <p:nvSpPr>
          <p:cNvPr id="4" name="Google Shape;151;g2e76405d16b_0_186">
            <a:extLst>
              <a:ext uri="{FF2B5EF4-FFF2-40B4-BE49-F238E27FC236}">
                <a16:creationId xmlns:a16="http://schemas.microsoft.com/office/drawing/2014/main" id="{15395338-B820-4946-AF53-6F07DD91BE48}"/>
              </a:ext>
            </a:extLst>
          </p:cNvPr>
          <p:cNvSpPr txBox="1">
            <a:spLocks noGrp="1"/>
          </p:cNvSpPr>
          <p:nvPr>
            <p:ph type="body" idx="1"/>
          </p:nvPr>
        </p:nvSpPr>
        <p:spPr>
          <a:xfrm>
            <a:off x="2152650" y="1965224"/>
            <a:ext cx="7886700" cy="4076400"/>
          </a:xfrm>
          <a:prstGeom prst="rect">
            <a:avLst/>
          </a:prstGeom>
        </p:spPr>
        <p:txBody>
          <a:bodyPr spcFirstLastPara="1" wrap="square" lIns="91425" tIns="45700" rIns="91425" bIns="45700" anchor="t" anchorCtr="0">
            <a:normAutofit lnSpcReduction="10000"/>
          </a:bodyPr>
          <a:lstStyle/>
          <a:p>
            <a:pPr marL="0" indent="0" algn="ctr">
              <a:buNone/>
            </a:pPr>
            <a:r>
              <a:rPr lang="en-US" sz="2100" dirty="0"/>
              <a:t>“Gun Storage Practices and Risk of Youth Suicide Unintentional Firearm Injuries”</a:t>
            </a:r>
            <a:endParaRPr sz="2100" dirty="0"/>
          </a:p>
          <a:p>
            <a:pPr marL="0" indent="0">
              <a:buNone/>
            </a:pPr>
            <a:endParaRPr sz="2100" dirty="0"/>
          </a:p>
          <a:p>
            <a:pPr marL="1371600" indent="0">
              <a:buNone/>
            </a:pPr>
            <a:r>
              <a:rPr lang="en-US" sz="2100" dirty="0">
                <a:solidFill>
                  <a:schemeClr val="accent4"/>
                </a:solidFill>
              </a:rPr>
              <a:t>Loaded</a:t>
            </a:r>
            <a:r>
              <a:rPr lang="en-US" sz="2100" dirty="0"/>
              <a:t> → </a:t>
            </a:r>
            <a:r>
              <a:rPr lang="en-US" sz="2100" b="1" dirty="0"/>
              <a:t>3x</a:t>
            </a:r>
            <a:r>
              <a:rPr lang="en-US" sz="2100" dirty="0"/>
              <a:t> more likely to injure</a:t>
            </a:r>
            <a:endParaRPr sz="2100" dirty="0"/>
          </a:p>
          <a:p>
            <a:pPr marL="0" indent="0">
              <a:buNone/>
            </a:pPr>
            <a:endParaRPr sz="2100" dirty="0"/>
          </a:p>
          <a:p>
            <a:pPr marL="914400" indent="457200">
              <a:buNone/>
            </a:pPr>
            <a:r>
              <a:rPr lang="en-US" sz="2100" dirty="0">
                <a:solidFill>
                  <a:schemeClr val="accent4"/>
                </a:solidFill>
              </a:rPr>
              <a:t>Unlocked</a:t>
            </a:r>
            <a:r>
              <a:rPr lang="en-US" sz="2100" dirty="0"/>
              <a:t> → </a:t>
            </a:r>
            <a:r>
              <a:rPr lang="en-US" sz="2100" b="1" dirty="0"/>
              <a:t>4x</a:t>
            </a:r>
            <a:r>
              <a:rPr lang="en-US" sz="2100" dirty="0"/>
              <a:t> more likely to injure</a:t>
            </a:r>
            <a:endParaRPr sz="2100" dirty="0"/>
          </a:p>
          <a:p>
            <a:pPr marL="0" indent="0">
              <a:buNone/>
            </a:pPr>
            <a:endParaRPr sz="2100" dirty="0"/>
          </a:p>
          <a:p>
            <a:pPr marL="914400" indent="457200">
              <a:buNone/>
            </a:pPr>
            <a:r>
              <a:rPr lang="en-US" sz="2100" dirty="0">
                <a:solidFill>
                  <a:schemeClr val="accent4"/>
                </a:solidFill>
              </a:rPr>
              <a:t>With ammo </a:t>
            </a:r>
            <a:r>
              <a:rPr lang="en-US" sz="2100" dirty="0"/>
              <a:t>→ </a:t>
            </a:r>
            <a:r>
              <a:rPr lang="en-US" sz="2100" b="1" dirty="0"/>
              <a:t>2-3x</a:t>
            </a:r>
            <a:r>
              <a:rPr lang="en-US" sz="2100" dirty="0"/>
              <a:t> more likely to injure</a:t>
            </a:r>
            <a:endParaRPr sz="2100" dirty="0"/>
          </a:p>
          <a:p>
            <a:pPr marL="0" indent="0">
              <a:buNone/>
            </a:pPr>
            <a:endParaRPr sz="2100" dirty="0"/>
          </a:p>
          <a:p>
            <a:pPr marL="0" indent="0" algn="ctr">
              <a:buNone/>
            </a:pPr>
            <a:r>
              <a:rPr lang="en-US" sz="2100" b="1" dirty="0"/>
              <a:t>Each individual safety practice reduced risk of injury</a:t>
            </a:r>
            <a:endParaRPr sz="2100" b="1" dirty="0"/>
          </a:p>
        </p:txBody>
      </p:sp>
      <p:sp>
        <p:nvSpPr>
          <p:cNvPr id="5" name="Google Shape;152;g2e76405d16b_0_186">
            <a:extLst>
              <a:ext uri="{FF2B5EF4-FFF2-40B4-BE49-F238E27FC236}">
                <a16:creationId xmlns:a16="http://schemas.microsoft.com/office/drawing/2014/main" id="{FB59AB44-5232-4378-A8F3-AFCA580EDC58}"/>
              </a:ext>
            </a:extLst>
          </p:cNvPr>
          <p:cNvSpPr/>
          <p:nvPr/>
        </p:nvSpPr>
        <p:spPr>
          <a:xfrm>
            <a:off x="3016050" y="5266256"/>
            <a:ext cx="6159900" cy="610800"/>
          </a:xfrm>
          <a:prstGeom prst="rect">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lgn="ctr"/>
            <a:endParaRPr dirty="0">
              <a:latin typeface="Calibri"/>
              <a:ea typeface="Calibri"/>
              <a:cs typeface="Calibri"/>
              <a:sym typeface="Calibri"/>
            </a:endParaRPr>
          </a:p>
        </p:txBody>
      </p:sp>
      <p:sp>
        <p:nvSpPr>
          <p:cNvPr id="6" name="Shape 262">
            <a:extLst>
              <a:ext uri="{FF2B5EF4-FFF2-40B4-BE49-F238E27FC236}">
                <a16:creationId xmlns:a16="http://schemas.microsoft.com/office/drawing/2014/main" id="{4A081B42-FCAA-4AFB-B700-84BE5664CC5B}"/>
              </a:ext>
            </a:extLst>
          </p:cNvPr>
          <p:cNvSpPr txBox="1"/>
          <p:nvPr/>
        </p:nvSpPr>
        <p:spPr>
          <a:xfrm>
            <a:off x="6737800" y="6107968"/>
            <a:ext cx="2731062" cy="502610"/>
          </a:xfrm>
          <a:prstGeom prst="rect">
            <a:avLst/>
          </a:prstGeom>
          <a:noFill/>
          <a:ln>
            <a:noFill/>
          </a:ln>
        </p:spPr>
        <p:txBody>
          <a:bodyPr lIns="68569" tIns="34275" rIns="68569" bIns="34275" anchor="t" anchorCtr="0">
            <a:noAutofit/>
          </a:bodyPr>
          <a:lstStyle/>
          <a:p>
            <a:pPr>
              <a:buSzPct val="25000"/>
            </a:pPr>
            <a:r>
              <a:rPr lang="en-US" sz="900" dirty="0">
                <a:solidFill>
                  <a:schemeClr val="bg1"/>
                </a:solidFill>
                <a:latin typeface="Arial" panose="020B0604020202020204" pitchFamily="34" charset="0"/>
                <a:ea typeface="Heiti TC Medium" pitchFamily="2" charset="-128"/>
                <a:cs typeface="Arial" panose="020B0604020202020204" pitchFamily="34" charset="0"/>
                <a:sym typeface="Times"/>
              </a:rPr>
              <a:t>Grossman et al. 2005. </a:t>
            </a:r>
            <a:r>
              <a:rPr lang="en-US" sz="900" i="1" dirty="0">
                <a:solidFill>
                  <a:schemeClr val="bg1"/>
                </a:solidFill>
                <a:latin typeface="Arial" panose="020B0604020202020204" pitchFamily="34" charset="0"/>
                <a:ea typeface="Heiti TC Medium" pitchFamily="2" charset="-128"/>
                <a:cs typeface="Arial" panose="020B0604020202020204" pitchFamily="34" charset="0"/>
                <a:sym typeface="Times"/>
              </a:rPr>
              <a:t>Gun storage practices and risk of youth suicide and unintentional firearm injuries. </a:t>
            </a:r>
            <a:r>
              <a:rPr lang="en-US" sz="900" dirty="0">
                <a:solidFill>
                  <a:schemeClr val="bg1"/>
                </a:solidFill>
                <a:latin typeface="Arial" panose="020B0604020202020204" pitchFamily="34" charset="0"/>
                <a:ea typeface="Heiti TC Medium" pitchFamily="2" charset="-128"/>
                <a:cs typeface="Arial" panose="020B0604020202020204" pitchFamily="34" charset="0"/>
                <a:sym typeface="Times"/>
              </a:rPr>
              <a:t>JAMA; 293(6):707-714.</a:t>
            </a:r>
          </a:p>
        </p:txBody>
      </p:sp>
    </p:spTree>
    <p:extLst>
      <p:ext uri="{BB962C8B-B14F-4D97-AF65-F5344CB8AC3E}">
        <p14:creationId xmlns:p14="http://schemas.microsoft.com/office/powerpoint/2010/main" val="119878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2229-B775-49F2-8381-CD9D17D2B941}"/>
              </a:ext>
            </a:extLst>
          </p:cNvPr>
          <p:cNvSpPr>
            <a:spLocks noGrp="1"/>
          </p:cNvSpPr>
          <p:nvPr>
            <p:ph type="title"/>
          </p:nvPr>
        </p:nvSpPr>
        <p:spPr/>
        <p:txBody>
          <a:bodyPr/>
          <a:lstStyle/>
          <a:p>
            <a:r>
              <a:rPr lang="en-US" dirty="0"/>
              <a:t>Firearms &amp; Suicide Risk</a:t>
            </a:r>
          </a:p>
        </p:txBody>
      </p:sp>
      <p:sp>
        <p:nvSpPr>
          <p:cNvPr id="9" name="Shape 262">
            <a:extLst>
              <a:ext uri="{FF2B5EF4-FFF2-40B4-BE49-F238E27FC236}">
                <a16:creationId xmlns:a16="http://schemas.microsoft.com/office/drawing/2014/main" id="{00EC0B8A-2E06-48D6-A2B5-AEA47974AE0B}"/>
              </a:ext>
            </a:extLst>
          </p:cNvPr>
          <p:cNvSpPr txBox="1"/>
          <p:nvPr/>
        </p:nvSpPr>
        <p:spPr>
          <a:xfrm>
            <a:off x="7348748" y="5230597"/>
            <a:ext cx="2731062" cy="502610"/>
          </a:xfrm>
          <a:prstGeom prst="rect">
            <a:avLst/>
          </a:prstGeom>
          <a:noFill/>
          <a:ln>
            <a:noFill/>
          </a:ln>
        </p:spPr>
        <p:txBody>
          <a:bodyPr lIns="68569" tIns="34275" rIns="68569" bIns="34275" anchor="t" anchorCtr="0">
            <a:noAutofit/>
          </a:bodyPr>
          <a:lstStyle/>
          <a:p>
            <a:pPr>
              <a:buSzPct val="25000"/>
            </a:pPr>
            <a:r>
              <a:rPr lang="en-US" sz="900" dirty="0">
                <a:solidFill>
                  <a:schemeClr val="bg1"/>
                </a:solidFill>
                <a:latin typeface="Arial" panose="020B0604020202020204" pitchFamily="34" charset="0"/>
                <a:ea typeface="Heiti TC Medium" pitchFamily="2" charset="-128"/>
                <a:cs typeface="Arial" panose="020B0604020202020204" pitchFamily="34" charset="0"/>
                <a:sym typeface="Times"/>
              </a:rPr>
              <a:t>Anestis et al. 2023. </a:t>
            </a:r>
            <a:r>
              <a:rPr lang="en-US" sz="900" i="1" dirty="0">
                <a:solidFill>
                  <a:schemeClr val="bg1"/>
                </a:solidFill>
                <a:latin typeface="Arial" panose="020B0604020202020204" pitchFamily="34" charset="0"/>
                <a:ea typeface="Heiti TC Medium" pitchFamily="2" charset="-128"/>
                <a:cs typeface="Arial" panose="020B0604020202020204" pitchFamily="34" charset="0"/>
                <a:sym typeface="Times"/>
              </a:rPr>
              <a:t>Assessment of Firearm Storage Practices in the US, 2022. </a:t>
            </a:r>
            <a:r>
              <a:rPr lang="en-US" sz="900" dirty="0">
                <a:solidFill>
                  <a:schemeClr val="bg1"/>
                </a:solidFill>
                <a:latin typeface="Arial" panose="020B0604020202020204" pitchFamily="34" charset="0"/>
                <a:ea typeface="Heiti TC Medium" pitchFamily="2" charset="-128"/>
                <a:cs typeface="Arial" panose="020B0604020202020204" pitchFamily="34" charset="0"/>
                <a:sym typeface="Times"/>
              </a:rPr>
              <a:t>JAMA Network Open. </a:t>
            </a:r>
          </a:p>
        </p:txBody>
      </p:sp>
      <p:sp>
        <p:nvSpPr>
          <p:cNvPr id="10" name="Text Placeholder 4">
            <a:extLst>
              <a:ext uri="{FF2B5EF4-FFF2-40B4-BE49-F238E27FC236}">
                <a16:creationId xmlns:a16="http://schemas.microsoft.com/office/drawing/2014/main" id="{E4F731E3-2C72-47FA-B12A-8F59B9D0C707}"/>
              </a:ext>
            </a:extLst>
          </p:cNvPr>
          <p:cNvSpPr txBox="1">
            <a:spLocks/>
          </p:cNvSpPr>
          <p:nvPr/>
        </p:nvSpPr>
        <p:spPr>
          <a:xfrm>
            <a:off x="2152650" y="3495214"/>
            <a:ext cx="2012156" cy="1128281"/>
          </a:xfrm>
          <a:prstGeom prst="rect">
            <a:avLst/>
          </a:prstGeom>
        </p:spPr>
        <p:txBody>
          <a:bodyPr vert="horz" lIns="228600" tIns="109728" rIns="228600" bIns="45720" rtlCol="0" anchor="t" anchorCtr="0">
            <a:noAutofit/>
          </a:bodyPr>
          <a:lstStyle>
            <a:lvl1pPr marL="0" indent="0" algn="ctr" defTabSz="914377" rtl="0" eaLnBrk="1" latinLnBrk="0" hangingPunct="1">
              <a:lnSpc>
                <a:spcPct val="100000"/>
              </a:lnSpc>
              <a:spcBef>
                <a:spcPts val="1000"/>
              </a:spcBef>
              <a:buFont typeface="Arial" panose="020B0604020202020204" pitchFamily="34" charset="0"/>
              <a:buNone/>
              <a:defRPr sz="1400" i="1" kern="1200" cap="all" baseline="0">
                <a:solidFill>
                  <a:schemeClr val="tx1"/>
                </a:solidFill>
                <a:latin typeface="Franklin Gothic Book" panose="020B0503020102020204" pitchFamily="34" charset="0"/>
                <a:ea typeface="+mn-ea"/>
                <a:cs typeface="+mn-cs"/>
              </a:defRPr>
            </a:lvl1pPr>
            <a:lvl2pPr marL="457189" indent="0" algn="l" defTabSz="914377" rtl="0" eaLnBrk="1" latinLnBrk="0" hangingPunct="1">
              <a:lnSpc>
                <a:spcPct val="150000"/>
              </a:lnSpc>
              <a:spcBef>
                <a:spcPts val="500"/>
              </a:spcBef>
              <a:buFont typeface="Arial" panose="020B0604020202020204" pitchFamily="34" charset="0"/>
              <a:buNone/>
              <a:defRPr sz="1600" kern="1200">
                <a:solidFill>
                  <a:schemeClr val="tx1"/>
                </a:solidFill>
                <a:latin typeface="Calibri Light" panose="020F0302020204030204" pitchFamily="34" charset="0"/>
                <a:ea typeface="+mn-ea"/>
                <a:cs typeface="+mn-cs"/>
              </a:defRPr>
            </a:lvl2pPr>
            <a:lvl3pPr marL="914377" indent="0" algn="l" defTabSz="914377" rtl="0" eaLnBrk="1" latinLnBrk="0" hangingPunct="1">
              <a:lnSpc>
                <a:spcPct val="150000"/>
              </a:lnSpc>
              <a:spcBef>
                <a:spcPts val="500"/>
              </a:spcBef>
              <a:buFont typeface="Arial" panose="020B0604020202020204" pitchFamily="34" charset="0"/>
              <a:buNone/>
              <a:defRPr sz="1600" kern="1200">
                <a:solidFill>
                  <a:schemeClr val="tx1"/>
                </a:solidFill>
                <a:latin typeface="Calibri Light" panose="020F0302020204030204" pitchFamily="34" charset="0"/>
                <a:ea typeface="+mn-ea"/>
                <a:cs typeface="+mn-cs"/>
              </a:defRPr>
            </a:lvl3pPr>
            <a:lvl4pPr marL="1371566" indent="0" algn="l" defTabSz="914377" rtl="0" eaLnBrk="1" latinLnBrk="0" hangingPunct="1">
              <a:lnSpc>
                <a:spcPct val="150000"/>
              </a:lnSpc>
              <a:spcBef>
                <a:spcPts val="500"/>
              </a:spcBef>
              <a:buFont typeface="Arial" panose="020B0604020202020204" pitchFamily="34" charset="0"/>
              <a:buNone/>
              <a:defRPr sz="1600" kern="1200">
                <a:solidFill>
                  <a:schemeClr val="tx1"/>
                </a:solidFill>
                <a:latin typeface="Calibri Light" panose="020F0302020204030204" pitchFamily="34" charset="0"/>
                <a:ea typeface="+mn-ea"/>
                <a:cs typeface="+mn-cs"/>
              </a:defRPr>
            </a:lvl4pPr>
            <a:lvl5pPr marL="1828754" indent="0" algn="l" defTabSz="914377" rtl="0" eaLnBrk="1" latinLnBrk="0" hangingPunct="1">
              <a:lnSpc>
                <a:spcPct val="150000"/>
              </a:lnSpc>
              <a:spcBef>
                <a:spcPts val="500"/>
              </a:spcBef>
              <a:buFont typeface="Arial" panose="020B0604020202020204" pitchFamily="34" charset="0"/>
              <a:buNone/>
              <a:defRPr sz="1600" kern="120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defRPr/>
            </a:pPr>
            <a:r>
              <a:rPr lang="en-US" dirty="0">
                <a:solidFill>
                  <a:schemeClr val="accent4">
                    <a:lumMod val="40000"/>
                    <a:lumOff val="60000"/>
                  </a:schemeClr>
                </a:solidFill>
              </a:rPr>
              <a:t>Of firearm stored unlocked</a:t>
            </a:r>
          </a:p>
        </p:txBody>
      </p:sp>
      <p:sp>
        <p:nvSpPr>
          <p:cNvPr id="11" name="Text Placeholder 3">
            <a:extLst>
              <a:ext uri="{FF2B5EF4-FFF2-40B4-BE49-F238E27FC236}">
                <a16:creationId xmlns:a16="http://schemas.microsoft.com/office/drawing/2014/main" id="{E9F69685-A0EE-4F84-8C73-1068C7936774}"/>
              </a:ext>
            </a:extLst>
          </p:cNvPr>
          <p:cNvSpPr txBox="1">
            <a:spLocks/>
          </p:cNvSpPr>
          <p:nvPr/>
        </p:nvSpPr>
        <p:spPr>
          <a:xfrm>
            <a:off x="2143002" y="2813531"/>
            <a:ext cx="2011597" cy="687258"/>
          </a:xfrm>
          <a:prstGeom prst="rect">
            <a:avLst/>
          </a:prstGeom>
        </p:spPr>
        <p:txBody>
          <a:bodyPr vert="horz" lIns="0" tIns="0" rIns="0" bIns="0" rtlCol="0">
            <a:normAutofit/>
          </a:bodyPr>
          <a:lstStyle>
            <a:lvl1pPr marL="0" indent="0" algn="ctr" defTabSz="914377" rtl="0" eaLnBrk="1" latinLnBrk="0" hangingPunct="1">
              <a:lnSpc>
                <a:spcPct val="100000"/>
              </a:lnSpc>
              <a:spcBef>
                <a:spcPts val="1000"/>
              </a:spcBef>
              <a:buFont typeface="Arial" panose="020B0604020202020204" pitchFamily="34" charset="0"/>
              <a:buNone/>
              <a:defRPr sz="3600" kern="1200">
                <a:solidFill>
                  <a:schemeClr val="accent2"/>
                </a:solidFill>
                <a:latin typeface="Franklin Gothic Demi" panose="020B0703020102020204" pitchFamily="34" charset="0"/>
                <a:ea typeface="+mn-ea"/>
                <a:cs typeface="+mn-cs"/>
              </a:defRPr>
            </a:lvl1pPr>
            <a:lvl2pPr marL="457189" indent="0" algn="l" defTabSz="914377" rtl="0" eaLnBrk="1" latinLnBrk="0" hangingPunct="1">
              <a:lnSpc>
                <a:spcPct val="150000"/>
              </a:lnSpc>
              <a:spcBef>
                <a:spcPts val="500"/>
              </a:spcBef>
              <a:buFont typeface="Arial" panose="020B0604020202020204" pitchFamily="34" charset="0"/>
              <a:buNone/>
              <a:defRPr sz="1400" kern="1200">
                <a:solidFill>
                  <a:schemeClr val="tx1"/>
                </a:solidFill>
                <a:latin typeface="Calibri Light" panose="020F0302020204030204" pitchFamily="34" charset="0"/>
                <a:ea typeface="+mn-ea"/>
                <a:cs typeface="+mn-cs"/>
              </a:defRPr>
            </a:lvl2pPr>
            <a:lvl3pPr marL="914377" indent="0" algn="l" defTabSz="914377" rtl="0" eaLnBrk="1" latinLnBrk="0" hangingPunct="1">
              <a:lnSpc>
                <a:spcPct val="150000"/>
              </a:lnSpc>
              <a:spcBef>
                <a:spcPts val="500"/>
              </a:spcBef>
              <a:buFont typeface="Arial" panose="020B0604020202020204" pitchFamily="34" charset="0"/>
              <a:buNone/>
              <a:defRPr sz="1200" kern="1200">
                <a:solidFill>
                  <a:schemeClr val="tx1"/>
                </a:solidFill>
                <a:latin typeface="Calibri Light" panose="020F0302020204030204" pitchFamily="34" charset="0"/>
                <a:ea typeface="+mn-ea"/>
                <a:cs typeface="+mn-cs"/>
              </a:defRPr>
            </a:lvl3pPr>
            <a:lvl4pPr marL="1371566" indent="0" algn="l" defTabSz="914377" rtl="0" eaLnBrk="1" latinLnBrk="0" hangingPunct="1">
              <a:lnSpc>
                <a:spcPct val="150000"/>
              </a:lnSpc>
              <a:spcBef>
                <a:spcPts val="500"/>
              </a:spcBef>
              <a:buFont typeface="Arial" panose="020B0604020202020204" pitchFamily="34" charset="0"/>
              <a:buNone/>
              <a:defRPr sz="1000" kern="1200">
                <a:solidFill>
                  <a:schemeClr val="tx1"/>
                </a:solidFill>
                <a:latin typeface="Calibri Light" panose="020F0302020204030204" pitchFamily="34" charset="0"/>
                <a:ea typeface="+mn-ea"/>
                <a:cs typeface="+mn-cs"/>
              </a:defRPr>
            </a:lvl4pPr>
            <a:lvl5pPr marL="1828754" indent="0" algn="l" defTabSz="914377" rtl="0" eaLnBrk="1" latinLnBrk="0" hangingPunct="1">
              <a:lnSpc>
                <a:spcPct val="150000"/>
              </a:lnSpc>
              <a:spcBef>
                <a:spcPts val="500"/>
              </a:spcBef>
              <a:buFont typeface="Arial" panose="020B0604020202020204" pitchFamily="34" charset="0"/>
              <a:buNone/>
              <a:defRPr sz="1000" kern="1200">
                <a:solidFill>
                  <a:schemeClr val="tx1"/>
                </a:solidFill>
                <a:latin typeface="Calibri Light" panose="020F0302020204030204" pitchFamily="34" charset="0"/>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Tx/>
              <a:defRPr/>
            </a:pPr>
            <a:r>
              <a:rPr lang="en-US" dirty="0">
                <a:solidFill>
                  <a:srgbClr val="B2CEDF"/>
                </a:solidFill>
              </a:rPr>
              <a:t>58.3%</a:t>
            </a:r>
          </a:p>
        </p:txBody>
      </p:sp>
      <p:sp>
        <p:nvSpPr>
          <p:cNvPr id="12" name="Google Shape;142;g2e76405d16b_0_41">
            <a:extLst>
              <a:ext uri="{FF2B5EF4-FFF2-40B4-BE49-F238E27FC236}">
                <a16:creationId xmlns:a16="http://schemas.microsoft.com/office/drawing/2014/main" id="{6942DCEA-2084-4846-8862-FD6244C37143}"/>
              </a:ext>
            </a:extLst>
          </p:cNvPr>
          <p:cNvSpPr txBox="1">
            <a:spLocks noGrp="1"/>
          </p:cNvSpPr>
          <p:nvPr>
            <p:ph type="body" idx="1"/>
          </p:nvPr>
        </p:nvSpPr>
        <p:spPr>
          <a:xfrm>
            <a:off x="4922655" y="2605417"/>
            <a:ext cx="5713127" cy="2625180"/>
          </a:xfrm>
          <a:prstGeom prst="rect">
            <a:avLst/>
          </a:prstGeom>
        </p:spPr>
        <p:txBody>
          <a:bodyPr spcFirstLastPara="1" wrap="square" lIns="91425" tIns="45700" rIns="91425" bIns="45700" anchor="t" anchorCtr="0">
            <a:noAutofit/>
          </a:bodyPr>
          <a:lstStyle/>
          <a:p>
            <a:pPr marL="171450" indent="-158750">
              <a:lnSpc>
                <a:spcPct val="115000"/>
              </a:lnSpc>
              <a:spcBef>
                <a:spcPts val="0"/>
              </a:spcBef>
              <a:buSzPts val="1600"/>
            </a:pPr>
            <a:r>
              <a:rPr lang="en-US" sz="1600" dirty="0"/>
              <a:t>2152 firearm-owning US adults surveyed in 2022</a:t>
            </a:r>
          </a:p>
          <a:p>
            <a:pPr marL="171450" indent="-158750">
              <a:lnSpc>
                <a:spcPct val="115000"/>
              </a:lnSpc>
              <a:spcBef>
                <a:spcPts val="0"/>
              </a:spcBef>
              <a:buSzPts val="1600"/>
            </a:pPr>
            <a:endParaRPr lang="en-US" sz="1600" dirty="0"/>
          </a:p>
          <a:p>
            <a:pPr marL="171450" indent="-158750">
              <a:lnSpc>
                <a:spcPct val="115000"/>
              </a:lnSpc>
              <a:spcBef>
                <a:spcPts val="0"/>
              </a:spcBef>
              <a:buSzPts val="1600"/>
            </a:pPr>
            <a:r>
              <a:rPr lang="en-US" sz="1600" dirty="0"/>
              <a:t>Gun safes preferred</a:t>
            </a:r>
          </a:p>
          <a:p>
            <a:pPr marL="171450" indent="-158750">
              <a:lnSpc>
                <a:spcPct val="115000"/>
              </a:lnSpc>
              <a:spcBef>
                <a:spcPts val="0"/>
              </a:spcBef>
              <a:buSzPts val="1600"/>
            </a:pPr>
            <a:endParaRPr lang="en-US" sz="1600" dirty="0"/>
          </a:p>
          <a:p>
            <a:pPr marL="171450" indent="-158750">
              <a:lnSpc>
                <a:spcPct val="115000"/>
              </a:lnSpc>
              <a:spcBef>
                <a:spcPts val="0"/>
              </a:spcBef>
              <a:buSzPts val="1600"/>
            </a:pPr>
            <a:r>
              <a:rPr lang="en-US" sz="1600" dirty="0"/>
              <a:t>Cable locks least preferred</a:t>
            </a:r>
          </a:p>
          <a:p>
            <a:pPr marL="171450" indent="-158750">
              <a:lnSpc>
                <a:spcPct val="115000"/>
              </a:lnSpc>
              <a:spcBef>
                <a:spcPts val="0"/>
              </a:spcBef>
              <a:buSzPts val="1600"/>
            </a:pPr>
            <a:endParaRPr lang="en-US" sz="1600" dirty="0"/>
          </a:p>
          <a:p>
            <a:pPr marL="171450" indent="-158750">
              <a:lnSpc>
                <a:spcPct val="115000"/>
              </a:lnSpc>
              <a:spcBef>
                <a:spcPts val="0"/>
              </a:spcBef>
              <a:buSzPts val="1600"/>
            </a:pPr>
            <a:r>
              <a:rPr lang="en-US" sz="1600" dirty="0"/>
              <a:t>Preventing unauthorized access by children from was a motivator</a:t>
            </a:r>
            <a:endParaRPr sz="1600" dirty="0"/>
          </a:p>
          <a:p>
            <a:pPr marL="12700" indent="0">
              <a:lnSpc>
                <a:spcPct val="115000"/>
              </a:lnSpc>
              <a:buSzPts val="1600"/>
              <a:buNone/>
            </a:pPr>
            <a:endParaRPr sz="1600" dirty="0"/>
          </a:p>
        </p:txBody>
      </p:sp>
    </p:spTree>
    <p:extLst>
      <p:ext uri="{BB962C8B-B14F-4D97-AF65-F5344CB8AC3E}">
        <p14:creationId xmlns:p14="http://schemas.microsoft.com/office/powerpoint/2010/main" val="211858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g2e8121b5aef_0_12">
            <a:extLst>
              <a:ext uri="{FF2B5EF4-FFF2-40B4-BE49-F238E27FC236}">
                <a16:creationId xmlns:a16="http://schemas.microsoft.com/office/drawing/2014/main" id="{8029AD54-E537-4DB6-B83E-952B1786032D}"/>
              </a:ext>
            </a:extLst>
          </p:cNvPr>
          <p:cNvSpPr txBox="1">
            <a:spLocks/>
          </p:cNvSpPr>
          <p:nvPr/>
        </p:nvSpPr>
        <p:spPr>
          <a:xfrm>
            <a:off x="2152650" y="2718501"/>
            <a:ext cx="7886700" cy="1325700"/>
          </a:xfrm>
          <a:prstGeom prst="rect">
            <a:avLst/>
          </a:prstGeom>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i="1" dirty="0">
                <a:solidFill>
                  <a:schemeClr val="bg1"/>
                </a:solidFill>
              </a:rPr>
              <a:t>Engagement and Q&amp;A</a:t>
            </a:r>
          </a:p>
        </p:txBody>
      </p:sp>
    </p:spTree>
    <p:extLst>
      <p:ext uri="{BB962C8B-B14F-4D97-AF65-F5344CB8AC3E}">
        <p14:creationId xmlns:p14="http://schemas.microsoft.com/office/powerpoint/2010/main" val="1363080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4;g2e76405d16b_0_18">
            <a:extLst>
              <a:ext uri="{FF2B5EF4-FFF2-40B4-BE49-F238E27FC236}">
                <a16:creationId xmlns:a16="http://schemas.microsoft.com/office/drawing/2014/main" id="{DD5B1E68-E655-4E3F-B268-7F20093CCE14}"/>
              </a:ext>
            </a:extLst>
          </p:cNvPr>
          <p:cNvSpPr txBox="1">
            <a:spLocks noGrp="1"/>
          </p:cNvSpPr>
          <p:nvPr>
            <p:ph type="title"/>
          </p:nvPr>
        </p:nvSpPr>
        <p:spPr>
          <a:xfrm>
            <a:off x="2007750" y="2615701"/>
            <a:ext cx="7886700" cy="1325700"/>
          </a:xfrm>
          <a:prstGeom prst="rect">
            <a:avLst/>
          </a:prstGeom>
        </p:spPr>
        <p:txBody>
          <a:bodyPr spcFirstLastPara="1" wrap="square" lIns="91425" tIns="45700" rIns="91425" bIns="45700" anchor="ctr" anchorCtr="0">
            <a:normAutofit/>
          </a:bodyPr>
          <a:lstStyle/>
          <a:p>
            <a:pPr marL="457200" algn="ctr"/>
            <a:r>
              <a:rPr lang="en-US" b="1" dirty="0">
                <a:latin typeface="Arial" panose="020B0604020202020204" pitchFamily="34" charset="0"/>
                <a:cs typeface="Arial" panose="020B0604020202020204" pitchFamily="34" charset="0"/>
              </a:rPr>
              <a:t>Safe Storage Practices</a:t>
            </a:r>
            <a:endParaRP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593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2C4F-302D-4DEC-8A49-95D5013AA381}"/>
              </a:ext>
            </a:extLst>
          </p:cNvPr>
          <p:cNvSpPr>
            <a:spLocks noGrp="1"/>
          </p:cNvSpPr>
          <p:nvPr>
            <p:ph type="title"/>
          </p:nvPr>
        </p:nvSpPr>
        <p:spPr/>
        <p:txBody>
          <a:bodyPr/>
          <a:lstStyle/>
          <a:p>
            <a:r>
              <a:rPr lang="en-US" dirty="0"/>
              <a:t>Safe Storage Practices</a:t>
            </a:r>
          </a:p>
        </p:txBody>
      </p:sp>
      <p:sp>
        <p:nvSpPr>
          <p:cNvPr id="3" name="Text Placeholder 2">
            <a:extLst>
              <a:ext uri="{FF2B5EF4-FFF2-40B4-BE49-F238E27FC236}">
                <a16:creationId xmlns:a16="http://schemas.microsoft.com/office/drawing/2014/main" id="{F9ED72BD-D289-468D-8FE3-83DAAC9FE6D1}"/>
              </a:ext>
            </a:extLst>
          </p:cNvPr>
          <p:cNvSpPr>
            <a:spLocks noGrp="1"/>
          </p:cNvSpPr>
          <p:nvPr>
            <p:ph type="body" idx="1"/>
          </p:nvPr>
        </p:nvSpPr>
        <p:spPr/>
        <p:txBody>
          <a:bodyPr/>
          <a:lstStyle/>
          <a:p>
            <a:pPr marL="0" indent="0">
              <a:buNone/>
            </a:pPr>
            <a:r>
              <a:rPr lang="en-US" dirty="0"/>
              <a:t>Take a moment to reflect.</a:t>
            </a:r>
          </a:p>
          <a:p>
            <a:pPr marL="0" indent="0">
              <a:buNone/>
            </a:pPr>
            <a:endParaRPr lang="en-US" dirty="0"/>
          </a:p>
          <a:p>
            <a:pPr marL="0" indent="0">
              <a:buNone/>
            </a:pPr>
            <a:r>
              <a:rPr lang="en-US" dirty="0"/>
              <a:t>You are driving down a mountain road. As you come around a curve, you spot an icy patch and start to spin.</a:t>
            </a:r>
          </a:p>
          <a:p>
            <a:pPr marL="0" indent="0">
              <a:buNone/>
            </a:pPr>
            <a:endParaRPr lang="en-US" dirty="0"/>
          </a:p>
          <a:p>
            <a:pPr marL="0" indent="0">
              <a:buNone/>
            </a:pPr>
            <a:r>
              <a:rPr lang="en-US" dirty="0"/>
              <a:t>How will you survive?</a:t>
            </a:r>
          </a:p>
        </p:txBody>
      </p:sp>
    </p:spTree>
    <p:extLst>
      <p:ext uri="{BB962C8B-B14F-4D97-AF65-F5344CB8AC3E}">
        <p14:creationId xmlns:p14="http://schemas.microsoft.com/office/powerpoint/2010/main" val="2561173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914A-15DE-401D-8D82-667A0233616A}"/>
              </a:ext>
            </a:extLst>
          </p:cNvPr>
          <p:cNvSpPr>
            <a:spLocks noGrp="1"/>
          </p:cNvSpPr>
          <p:nvPr>
            <p:ph type="title"/>
          </p:nvPr>
        </p:nvSpPr>
        <p:spPr/>
        <p:txBody>
          <a:bodyPr/>
          <a:lstStyle/>
          <a:p>
            <a:r>
              <a:rPr lang="en-US" dirty="0"/>
              <a:t>Public Health Approach to Safety</a:t>
            </a:r>
          </a:p>
        </p:txBody>
      </p:sp>
      <p:sp>
        <p:nvSpPr>
          <p:cNvPr id="6" name="Text Placeholder 5">
            <a:extLst>
              <a:ext uri="{FF2B5EF4-FFF2-40B4-BE49-F238E27FC236}">
                <a16:creationId xmlns:a16="http://schemas.microsoft.com/office/drawing/2014/main" id="{AC6812F6-8CF6-4F73-A914-85F98A7662C6}"/>
              </a:ext>
            </a:extLst>
          </p:cNvPr>
          <p:cNvSpPr>
            <a:spLocks noGrp="1"/>
          </p:cNvSpPr>
          <p:nvPr>
            <p:ph type="body" idx="1"/>
          </p:nvPr>
        </p:nvSpPr>
        <p:spPr>
          <a:xfrm>
            <a:off x="7520940" y="1825624"/>
            <a:ext cx="4107180" cy="4076411"/>
          </a:xfrm>
        </p:spPr>
        <p:txBody>
          <a:bodyPr/>
          <a:lstStyle/>
          <a:p>
            <a:pPr marL="114300" indent="0">
              <a:buNone/>
            </a:pPr>
            <a:r>
              <a:rPr lang="en-US" dirty="0">
                <a:solidFill>
                  <a:schemeClr val="accent4">
                    <a:lumMod val="40000"/>
                    <a:lumOff val="60000"/>
                  </a:schemeClr>
                </a:solidFill>
              </a:rPr>
              <a:t>How did we reduce traffic fatalities as we drove more?</a:t>
            </a:r>
          </a:p>
          <a:p>
            <a:endParaRPr lang="en-US" dirty="0"/>
          </a:p>
          <a:p>
            <a:r>
              <a:rPr lang="en-US" dirty="0"/>
              <a:t>Seat belts</a:t>
            </a:r>
          </a:p>
          <a:p>
            <a:r>
              <a:rPr lang="en-US" dirty="0"/>
              <a:t>Vehicle design</a:t>
            </a:r>
          </a:p>
          <a:p>
            <a:r>
              <a:rPr lang="en-US" dirty="0"/>
              <a:t>Traffic safety</a:t>
            </a:r>
          </a:p>
        </p:txBody>
      </p:sp>
      <p:pic>
        <p:nvPicPr>
          <p:cNvPr id="7" name="Picture 6">
            <a:extLst>
              <a:ext uri="{FF2B5EF4-FFF2-40B4-BE49-F238E27FC236}">
                <a16:creationId xmlns:a16="http://schemas.microsoft.com/office/drawing/2014/main" id="{5562E2B8-F49F-41F6-A3FE-2A629A523DCC}"/>
              </a:ext>
            </a:extLst>
          </p:cNvPr>
          <p:cNvPicPr>
            <a:picLocks noChangeAspect="1"/>
          </p:cNvPicPr>
          <p:nvPr/>
        </p:nvPicPr>
        <p:blipFill>
          <a:blip r:embed="rId2"/>
          <a:stretch>
            <a:fillRect/>
          </a:stretch>
        </p:blipFill>
        <p:spPr>
          <a:xfrm>
            <a:off x="432535" y="1970858"/>
            <a:ext cx="6480610" cy="3785944"/>
          </a:xfrm>
          <a:prstGeom prst="rect">
            <a:avLst/>
          </a:prstGeom>
        </p:spPr>
      </p:pic>
    </p:spTree>
    <p:extLst>
      <p:ext uri="{BB962C8B-B14F-4D97-AF65-F5344CB8AC3E}">
        <p14:creationId xmlns:p14="http://schemas.microsoft.com/office/powerpoint/2010/main" val="144468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71B1-65FB-49DC-9BD0-45585368C1E7}"/>
              </a:ext>
            </a:extLst>
          </p:cNvPr>
          <p:cNvSpPr>
            <a:spLocks noGrp="1"/>
          </p:cNvSpPr>
          <p:nvPr>
            <p:ph type="title"/>
          </p:nvPr>
        </p:nvSpPr>
        <p:spPr/>
        <p:txBody>
          <a:bodyPr/>
          <a:lstStyle/>
          <a:p>
            <a:r>
              <a:rPr lang="en-US" dirty="0"/>
              <a:t>General Principles of Safe Storage</a:t>
            </a:r>
          </a:p>
        </p:txBody>
      </p:sp>
      <p:sp>
        <p:nvSpPr>
          <p:cNvPr id="4" name="Google Shape;179;g2e76405d16b_0_193">
            <a:extLst>
              <a:ext uri="{FF2B5EF4-FFF2-40B4-BE49-F238E27FC236}">
                <a16:creationId xmlns:a16="http://schemas.microsoft.com/office/drawing/2014/main" id="{B9D9F89D-9ACB-4363-9076-3F19EFB31512}"/>
              </a:ext>
            </a:extLst>
          </p:cNvPr>
          <p:cNvSpPr txBox="1">
            <a:spLocks noGrp="1"/>
          </p:cNvSpPr>
          <p:nvPr>
            <p:ph type="body" idx="1"/>
          </p:nvPr>
        </p:nvSpPr>
        <p:spPr>
          <a:xfrm>
            <a:off x="1370135" y="1804104"/>
            <a:ext cx="7886700" cy="4076400"/>
          </a:xfrm>
          <a:prstGeom prst="rect">
            <a:avLst/>
          </a:prstGeom>
        </p:spPr>
        <p:txBody>
          <a:bodyPr spcFirstLastPara="1" wrap="square" lIns="91425" tIns="45700" rIns="91425" bIns="45700" anchor="t" anchorCtr="0">
            <a:normAutofit/>
          </a:bodyPr>
          <a:lstStyle/>
          <a:p>
            <a:pPr indent="-298450">
              <a:lnSpc>
                <a:spcPct val="115000"/>
              </a:lnSpc>
              <a:buSzPts val="1100"/>
            </a:pPr>
            <a:r>
              <a:rPr lang="en-US" sz="2100" dirty="0"/>
              <a:t>Firearm is </a:t>
            </a:r>
            <a:r>
              <a:rPr lang="en-US" sz="2100" u="sng" dirty="0"/>
              <a:t>unloaded</a:t>
            </a:r>
            <a:endParaRPr sz="2100" u="sng" dirty="0"/>
          </a:p>
          <a:p>
            <a:pPr indent="-298450">
              <a:lnSpc>
                <a:spcPct val="115000"/>
              </a:lnSpc>
              <a:spcBef>
                <a:spcPts val="0"/>
              </a:spcBef>
              <a:buSzPts val="1100"/>
            </a:pPr>
            <a:r>
              <a:rPr lang="en-US" sz="2100" dirty="0"/>
              <a:t>Disassembled or properly applied </a:t>
            </a:r>
            <a:r>
              <a:rPr lang="en-US" sz="2100" u="sng" dirty="0"/>
              <a:t>locking device</a:t>
            </a:r>
            <a:endParaRPr sz="2100" u="sng" dirty="0"/>
          </a:p>
          <a:p>
            <a:pPr indent="-298450">
              <a:lnSpc>
                <a:spcPct val="115000"/>
              </a:lnSpc>
              <a:spcBef>
                <a:spcPts val="0"/>
              </a:spcBef>
              <a:buSzPts val="1100"/>
            </a:pPr>
            <a:r>
              <a:rPr lang="en-US" sz="2100" dirty="0"/>
              <a:t>Locked in a </a:t>
            </a:r>
            <a:r>
              <a:rPr lang="en-US" sz="2100" u="sng" dirty="0"/>
              <a:t>gun safe</a:t>
            </a:r>
            <a:r>
              <a:rPr lang="en-US" sz="2100" dirty="0"/>
              <a:t> or secure storage container</a:t>
            </a:r>
            <a:endParaRPr sz="2100" dirty="0"/>
          </a:p>
          <a:p>
            <a:pPr indent="-298450">
              <a:lnSpc>
                <a:spcPct val="115000"/>
              </a:lnSpc>
              <a:spcBef>
                <a:spcPts val="0"/>
              </a:spcBef>
              <a:buSzPts val="1100"/>
            </a:pPr>
            <a:r>
              <a:rPr lang="en-US" sz="2100" u="sng" dirty="0"/>
              <a:t>Ammunition</a:t>
            </a:r>
            <a:r>
              <a:rPr lang="en-US" sz="2100" dirty="0"/>
              <a:t> locked &amp; stored </a:t>
            </a:r>
            <a:r>
              <a:rPr lang="en-US" sz="2100" u="sng" dirty="0"/>
              <a:t>separate</a:t>
            </a:r>
            <a:r>
              <a:rPr lang="en-US" sz="2100" dirty="0"/>
              <a:t>ly</a:t>
            </a:r>
            <a:endParaRPr sz="2100" dirty="0"/>
          </a:p>
          <a:p>
            <a:pPr indent="-298450">
              <a:lnSpc>
                <a:spcPct val="115000"/>
              </a:lnSpc>
              <a:spcBef>
                <a:spcPts val="0"/>
              </a:spcBef>
              <a:buSzPts val="1100"/>
            </a:pPr>
            <a:r>
              <a:rPr lang="en-US" sz="2100" dirty="0"/>
              <a:t>Have an </a:t>
            </a:r>
            <a:r>
              <a:rPr lang="en-US" sz="2100" u="sng" dirty="0"/>
              <a:t>alternate storage plan</a:t>
            </a:r>
            <a:r>
              <a:rPr lang="en-US" sz="2100" dirty="0"/>
              <a:t> for times of increased risk</a:t>
            </a:r>
            <a:endParaRPr sz="2100" dirty="0"/>
          </a:p>
          <a:p>
            <a:pPr marL="0" indent="0">
              <a:lnSpc>
                <a:spcPct val="115000"/>
              </a:lnSpc>
              <a:buNone/>
            </a:pPr>
            <a:endParaRPr sz="2100" dirty="0"/>
          </a:p>
          <a:p>
            <a:pPr marL="0" indent="0">
              <a:lnSpc>
                <a:spcPct val="100000"/>
              </a:lnSpc>
              <a:spcBef>
                <a:spcPts val="0"/>
              </a:spcBef>
              <a:buClr>
                <a:schemeClr val="dk1"/>
              </a:buClr>
              <a:buSzPts val="1100"/>
              <a:buNone/>
            </a:pPr>
            <a:endParaRPr sz="1800" dirty="0">
              <a:latin typeface="Franklin Gothic"/>
              <a:ea typeface="Franklin Gothic"/>
              <a:cs typeface="Franklin Gothic"/>
              <a:sym typeface="Franklin Gothic"/>
            </a:endParaRPr>
          </a:p>
          <a:p>
            <a:pPr marL="0" indent="0">
              <a:lnSpc>
                <a:spcPct val="115000"/>
              </a:lnSpc>
              <a:buNone/>
            </a:pPr>
            <a:endParaRPr sz="2100" dirty="0"/>
          </a:p>
          <a:p>
            <a:pPr marL="0" indent="0">
              <a:lnSpc>
                <a:spcPct val="115000"/>
              </a:lnSpc>
              <a:buNone/>
            </a:pPr>
            <a:endParaRPr sz="2100" dirty="0">
              <a:solidFill>
                <a:schemeClr val="accent3"/>
              </a:solidFill>
            </a:endParaRPr>
          </a:p>
          <a:p>
            <a:pPr marL="0" indent="0">
              <a:lnSpc>
                <a:spcPct val="115000"/>
              </a:lnSpc>
              <a:buNone/>
            </a:pPr>
            <a:endParaRPr sz="2100" dirty="0"/>
          </a:p>
        </p:txBody>
      </p:sp>
      <p:sp>
        <p:nvSpPr>
          <p:cNvPr id="5" name="Google Shape;181;g2e76405d16b_0_193">
            <a:extLst>
              <a:ext uri="{FF2B5EF4-FFF2-40B4-BE49-F238E27FC236}">
                <a16:creationId xmlns:a16="http://schemas.microsoft.com/office/drawing/2014/main" id="{98D75066-624F-46F1-B017-DDF9C1820F8D}"/>
              </a:ext>
            </a:extLst>
          </p:cNvPr>
          <p:cNvSpPr txBox="1"/>
          <p:nvPr/>
        </p:nvSpPr>
        <p:spPr>
          <a:xfrm>
            <a:off x="1646434" y="3901606"/>
            <a:ext cx="8754865" cy="1903055"/>
          </a:xfrm>
          <a:prstGeom prst="rect">
            <a:avLst/>
          </a:prstGeom>
          <a:noFill/>
          <a:ln>
            <a:noFill/>
          </a:ln>
        </p:spPr>
        <p:txBody>
          <a:bodyPr spcFirstLastPara="1" wrap="square" lIns="91425" tIns="91425" rIns="91425" bIns="91425" anchor="t" anchorCtr="0">
            <a:spAutoFit/>
          </a:bodyPr>
          <a:lstStyle/>
          <a:p>
            <a:pPr>
              <a:spcBef>
                <a:spcPts val="1000"/>
              </a:spcBef>
            </a:pPr>
            <a:r>
              <a:rPr lang="en-US" sz="1900" i="1" dirty="0">
                <a:solidFill>
                  <a:schemeClr val="accent4"/>
                </a:solidFill>
                <a:latin typeface="Calibri"/>
                <a:ea typeface="Calibri"/>
                <a:cs typeface="Calibri"/>
                <a:sym typeface="Calibri"/>
              </a:rPr>
              <a:t>“The four practices of keeping a gun locked, unloaded, storing ammunition locked, and in a separate location are each associated with a protective effect and suggest a feasible strategy to reduce these types of injuries in homes with children and teenagers where guns are stored.” </a:t>
            </a:r>
            <a:endParaRPr sz="1900" i="1" dirty="0">
              <a:solidFill>
                <a:schemeClr val="accent4"/>
              </a:solidFill>
              <a:latin typeface="Calibri"/>
              <a:ea typeface="Calibri"/>
              <a:cs typeface="Calibri"/>
              <a:sym typeface="Calibri"/>
            </a:endParaRPr>
          </a:p>
          <a:p>
            <a:pPr>
              <a:spcBef>
                <a:spcPts val="1000"/>
              </a:spcBef>
            </a:pPr>
            <a:r>
              <a:rPr lang="en-US" sz="1900" i="1" dirty="0">
                <a:solidFill>
                  <a:schemeClr val="accent4"/>
                </a:solidFill>
                <a:latin typeface="Calibri"/>
                <a:ea typeface="Calibri"/>
                <a:cs typeface="Calibri"/>
                <a:sym typeface="Calibri"/>
              </a:rPr>
              <a:t> </a:t>
            </a:r>
            <a:endParaRPr sz="2100" dirty="0">
              <a:solidFill>
                <a:schemeClr val="lt1"/>
              </a:solidFill>
              <a:latin typeface="Calibri"/>
              <a:ea typeface="Calibri"/>
              <a:cs typeface="Calibri"/>
              <a:sym typeface="Calibri"/>
            </a:endParaRPr>
          </a:p>
        </p:txBody>
      </p:sp>
      <p:sp>
        <p:nvSpPr>
          <p:cNvPr id="6" name="Shape 262">
            <a:extLst>
              <a:ext uri="{FF2B5EF4-FFF2-40B4-BE49-F238E27FC236}">
                <a16:creationId xmlns:a16="http://schemas.microsoft.com/office/drawing/2014/main" id="{B13147CE-29A6-47C3-8C38-CEB8EDB222E2}"/>
              </a:ext>
            </a:extLst>
          </p:cNvPr>
          <p:cNvSpPr txBox="1"/>
          <p:nvPr/>
        </p:nvSpPr>
        <p:spPr>
          <a:xfrm>
            <a:off x="5936573" y="5377894"/>
            <a:ext cx="4156117" cy="502610"/>
          </a:xfrm>
          <a:prstGeom prst="rect">
            <a:avLst/>
          </a:prstGeom>
          <a:noFill/>
          <a:ln>
            <a:noFill/>
          </a:ln>
        </p:spPr>
        <p:txBody>
          <a:bodyPr lIns="68569" tIns="34275" rIns="68569" bIns="34275" anchor="t" anchorCtr="0">
            <a:noAutofit/>
          </a:bodyPr>
          <a:lstStyle/>
          <a:p>
            <a:pPr>
              <a:buSzPct val="25000"/>
            </a:pPr>
            <a:r>
              <a:rPr lang="en-US" sz="900" dirty="0">
                <a:solidFill>
                  <a:schemeClr val="bg1">
                    <a:lumMod val="95000"/>
                  </a:schemeClr>
                </a:solidFill>
                <a:latin typeface="Arial" panose="020B0604020202020204" pitchFamily="34" charset="0"/>
                <a:ea typeface="Heiti TC Medium" pitchFamily="2" charset="-128"/>
                <a:cs typeface="Arial" panose="020B0604020202020204" pitchFamily="34" charset="0"/>
                <a:sym typeface="Times"/>
              </a:rPr>
              <a:t>Grossman et al. 2005. </a:t>
            </a:r>
            <a:r>
              <a:rPr lang="en-US" sz="900" i="1" dirty="0">
                <a:solidFill>
                  <a:schemeClr val="bg1">
                    <a:lumMod val="95000"/>
                  </a:schemeClr>
                </a:solidFill>
                <a:latin typeface="Arial" panose="020B0604020202020204" pitchFamily="34" charset="0"/>
                <a:ea typeface="Heiti TC Medium" pitchFamily="2" charset="-128"/>
                <a:cs typeface="Arial" panose="020B0604020202020204" pitchFamily="34" charset="0"/>
                <a:sym typeface="Times"/>
              </a:rPr>
              <a:t>Gun storage practices and risk of youth suicide and unintentional firearm injuries. </a:t>
            </a:r>
            <a:r>
              <a:rPr lang="en-US" sz="900" dirty="0">
                <a:solidFill>
                  <a:schemeClr val="bg1">
                    <a:lumMod val="95000"/>
                  </a:schemeClr>
                </a:solidFill>
                <a:latin typeface="Arial" panose="020B0604020202020204" pitchFamily="34" charset="0"/>
                <a:ea typeface="Heiti TC Medium" pitchFamily="2" charset="-128"/>
                <a:cs typeface="Arial" panose="020B0604020202020204" pitchFamily="34" charset="0"/>
                <a:sym typeface="Times"/>
              </a:rPr>
              <a:t>JAMA; 293(6):707-714.</a:t>
            </a:r>
          </a:p>
        </p:txBody>
      </p:sp>
    </p:spTree>
    <p:extLst>
      <p:ext uri="{BB962C8B-B14F-4D97-AF65-F5344CB8AC3E}">
        <p14:creationId xmlns:p14="http://schemas.microsoft.com/office/powerpoint/2010/main" val="282245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914A-15DE-401D-8D82-667A0233616A}"/>
              </a:ext>
            </a:extLst>
          </p:cNvPr>
          <p:cNvSpPr>
            <a:spLocks noGrp="1"/>
          </p:cNvSpPr>
          <p:nvPr>
            <p:ph type="title"/>
          </p:nvPr>
        </p:nvSpPr>
        <p:spPr/>
        <p:txBody>
          <a:bodyPr/>
          <a:lstStyle/>
          <a:p>
            <a:r>
              <a:rPr lang="en-US" dirty="0"/>
              <a:t>Alternative Storage Plans</a:t>
            </a:r>
          </a:p>
        </p:txBody>
      </p:sp>
      <p:sp>
        <p:nvSpPr>
          <p:cNvPr id="3" name="Text Placeholder 2">
            <a:extLst>
              <a:ext uri="{FF2B5EF4-FFF2-40B4-BE49-F238E27FC236}">
                <a16:creationId xmlns:a16="http://schemas.microsoft.com/office/drawing/2014/main" id="{9A612A4E-7780-41C1-B392-F6C8FE0CB37F}"/>
              </a:ext>
            </a:extLst>
          </p:cNvPr>
          <p:cNvSpPr>
            <a:spLocks noGrp="1"/>
          </p:cNvSpPr>
          <p:nvPr>
            <p:ph type="body" idx="1"/>
          </p:nvPr>
        </p:nvSpPr>
        <p:spPr/>
        <p:txBody>
          <a:bodyPr/>
          <a:lstStyle/>
          <a:p>
            <a:pPr indent="-361950">
              <a:lnSpc>
                <a:spcPct val="115000"/>
              </a:lnSpc>
              <a:buSzPts val="2100"/>
            </a:pPr>
            <a:r>
              <a:rPr lang="en-US" dirty="0"/>
              <a:t>Relative or friend (as long as they are not prohibited by law</a:t>
            </a:r>
          </a:p>
          <a:p>
            <a:pPr indent="-361950">
              <a:lnSpc>
                <a:spcPct val="115000"/>
              </a:lnSpc>
              <a:spcBef>
                <a:spcPts val="0"/>
              </a:spcBef>
              <a:buSzPts val="2100"/>
            </a:pPr>
            <a:r>
              <a:rPr lang="en-US" dirty="0"/>
              <a:t>Self-storage facility (unloaded)</a:t>
            </a:r>
          </a:p>
          <a:p>
            <a:pPr indent="-361950">
              <a:lnSpc>
                <a:spcPct val="115000"/>
              </a:lnSpc>
              <a:spcBef>
                <a:spcPts val="0"/>
              </a:spcBef>
              <a:buSzPts val="2100"/>
            </a:pPr>
            <a:r>
              <a:rPr lang="en-US" dirty="0"/>
              <a:t>Police Departments</a:t>
            </a:r>
          </a:p>
          <a:p>
            <a:pPr indent="-361950">
              <a:lnSpc>
                <a:spcPct val="115000"/>
              </a:lnSpc>
              <a:spcBef>
                <a:spcPts val="0"/>
              </a:spcBef>
              <a:buSzPts val="2100"/>
            </a:pPr>
            <a:r>
              <a:rPr lang="en-US" dirty="0"/>
              <a:t>Gun shops</a:t>
            </a:r>
          </a:p>
          <a:p>
            <a:pPr indent="-361950">
              <a:lnSpc>
                <a:spcPct val="115000"/>
              </a:lnSpc>
              <a:spcBef>
                <a:spcPts val="0"/>
              </a:spcBef>
              <a:buSzPts val="2100"/>
            </a:pPr>
            <a:r>
              <a:rPr lang="en-US" dirty="0"/>
              <a:t>Pawn shops</a:t>
            </a:r>
          </a:p>
          <a:p>
            <a:pPr indent="-361950">
              <a:lnSpc>
                <a:spcPct val="115000"/>
              </a:lnSpc>
              <a:spcBef>
                <a:spcPts val="0"/>
              </a:spcBef>
              <a:buSzPts val="2100"/>
            </a:pPr>
            <a:r>
              <a:rPr lang="en-US" dirty="0"/>
              <a:t>Shooting Ranges</a:t>
            </a:r>
          </a:p>
          <a:p>
            <a:pPr indent="-361950">
              <a:lnSpc>
                <a:spcPct val="115000"/>
              </a:lnSpc>
              <a:spcBef>
                <a:spcPts val="0"/>
              </a:spcBef>
              <a:buSzPts val="2100"/>
            </a:pPr>
            <a:r>
              <a:rPr lang="en-US" dirty="0"/>
              <a:t>Military may turn over to their base armory</a:t>
            </a:r>
          </a:p>
          <a:p>
            <a:endParaRPr lang="en-US" dirty="0"/>
          </a:p>
        </p:txBody>
      </p:sp>
      <p:sp>
        <p:nvSpPr>
          <p:cNvPr id="4" name="Shape 262">
            <a:extLst>
              <a:ext uri="{FF2B5EF4-FFF2-40B4-BE49-F238E27FC236}">
                <a16:creationId xmlns:a16="http://schemas.microsoft.com/office/drawing/2014/main" id="{1CCC7F13-9487-4C80-BF91-4EAF2AA29B86}"/>
              </a:ext>
            </a:extLst>
          </p:cNvPr>
          <p:cNvSpPr txBox="1"/>
          <p:nvPr/>
        </p:nvSpPr>
        <p:spPr>
          <a:xfrm>
            <a:off x="8294856" y="5103451"/>
            <a:ext cx="3700589" cy="798585"/>
          </a:xfrm>
          <a:prstGeom prst="rect">
            <a:avLst/>
          </a:prstGeom>
          <a:noFill/>
          <a:ln>
            <a:noFill/>
          </a:ln>
        </p:spPr>
        <p:txBody>
          <a:bodyPr lIns="68569" tIns="34275" rIns="68569" bIns="34275" anchor="t" anchorCtr="0">
            <a:noAutofit/>
          </a:bodyPr>
          <a:lstStyle/>
          <a:p>
            <a:pPr>
              <a:buSzPct val="25000"/>
            </a:pPr>
            <a:r>
              <a:rPr lang="en-US" sz="900" dirty="0">
                <a:solidFill>
                  <a:schemeClr val="bg1"/>
                </a:solidFill>
                <a:latin typeface="Arial" panose="020B0604020202020204" pitchFamily="34" charset="0"/>
                <a:ea typeface="Heiti TC Medium" pitchFamily="2" charset="-128"/>
                <a:cs typeface="Arial" panose="020B0604020202020204" pitchFamily="34" charset="0"/>
                <a:sym typeface="Times"/>
              </a:rPr>
              <a:t>Barber, C., (2023) Partnering with Gun Owners to Reduce Suicide. </a:t>
            </a:r>
          </a:p>
          <a:p>
            <a:pPr>
              <a:buSzPct val="25000"/>
            </a:pPr>
            <a:r>
              <a:rPr lang="en-US" sz="900" dirty="0">
                <a:solidFill>
                  <a:schemeClr val="bg1"/>
                </a:solidFill>
                <a:latin typeface="Arial" panose="020B0604020202020204" pitchFamily="34" charset="0"/>
                <a:ea typeface="Heiti TC Medium" pitchFamily="2" charset="-128"/>
                <a:cs typeface="Arial" panose="020B0604020202020204" pitchFamily="34" charset="0"/>
                <a:sym typeface="Times"/>
              </a:rPr>
              <a:t>https://www.hsph.harvard.edu/news/hsph-in-the-news/partnering-with-gun-owners-to-prevent-suicide/</a:t>
            </a:r>
          </a:p>
        </p:txBody>
      </p:sp>
    </p:spTree>
    <p:extLst>
      <p:ext uri="{BB962C8B-B14F-4D97-AF65-F5344CB8AC3E}">
        <p14:creationId xmlns:p14="http://schemas.microsoft.com/office/powerpoint/2010/main" val="692850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g2e8121b5aef_0_12">
            <a:extLst>
              <a:ext uri="{FF2B5EF4-FFF2-40B4-BE49-F238E27FC236}">
                <a16:creationId xmlns:a16="http://schemas.microsoft.com/office/drawing/2014/main" id="{8029AD54-E537-4DB6-B83E-952B1786032D}"/>
              </a:ext>
            </a:extLst>
          </p:cNvPr>
          <p:cNvSpPr txBox="1">
            <a:spLocks/>
          </p:cNvSpPr>
          <p:nvPr/>
        </p:nvSpPr>
        <p:spPr>
          <a:xfrm>
            <a:off x="2152650" y="2718501"/>
            <a:ext cx="7886700" cy="1325700"/>
          </a:xfrm>
          <a:prstGeom prst="rect">
            <a:avLst/>
          </a:prstGeom>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i="1" dirty="0">
                <a:solidFill>
                  <a:schemeClr val="bg1"/>
                </a:solidFill>
              </a:rPr>
              <a:t>Engagement and Q&amp;A</a:t>
            </a:r>
          </a:p>
        </p:txBody>
      </p:sp>
    </p:spTree>
    <p:extLst>
      <p:ext uri="{BB962C8B-B14F-4D97-AF65-F5344CB8AC3E}">
        <p14:creationId xmlns:p14="http://schemas.microsoft.com/office/powerpoint/2010/main" val="401996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CFD7-F8DC-4E18-B2D7-4901ABD9B743}"/>
              </a:ext>
            </a:extLst>
          </p:cNvPr>
          <p:cNvSpPr>
            <a:spLocks noGrp="1"/>
          </p:cNvSpPr>
          <p:nvPr>
            <p:ph type="title"/>
          </p:nvPr>
        </p:nvSpPr>
        <p:spPr/>
        <p:txBody>
          <a:bodyPr/>
          <a:lstStyle/>
          <a:p>
            <a:r>
              <a:rPr lang="en-US" dirty="0"/>
              <a:t>Disclaimer/Conflicts of Interest</a:t>
            </a:r>
          </a:p>
        </p:txBody>
      </p:sp>
      <p:sp>
        <p:nvSpPr>
          <p:cNvPr id="3" name="Text Placeholder 2">
            <a:extLst>
              <a:ext uri="{FF2B5EF4-FFF2-40B4-BE49-F238E27FC236}">
                <a16:creationId xmlns:a16="http://schemas.microsoft.com/office/drawing/2014/main" id="{D54DE1A1-3315-4141-9D16-F785F685C7CB}"/>
              </a:ext>
            </a:extLst>
          </p:cNvPr>
          <p:cNvSpPr>
            <a:spLocks noGrp="1"/>
          </p:cNvSpPr>
          <p:nvPr>
            <p:ph type="body" idx="1"/>
          </p:nvPr>
        </p:nvSpPr>
        <p:spPr/>
        <p:txBody>
          <a:bodyPr/>
          <a:lstStyle/>
          <a:p>
            <a:pPr indent="-368300">
              <a:spcBef>
                <a:spcPts val="0"/>
              </a:spcBef>
              <a:buSzPts val="2200"/>
            </a:pPr>
            <a:r>
              <a:rPr lang="en-US" dirty="0"/>
              <a:t>The opinions and assertions expressed herein are those of the speaker and do not necessarily reflect the official policy or position of the Uniformed Services University or the Department of Defense.</a:t>
            </a:r>
          </a:p>
          <a:p>
            <a:pPr indent="0">
              <a:spcBef>
                <a:spcPts val="0"/>
              </a:spcBef>
              <a:buNone/>
            </a:pPr>
            <a:endParaRPr lang="en-US" dirty="0"/>
          </a:p>
          <a:p>
            <a:pPr indent="-368300">
              <a:spcBef>
                <a:spcPts val="0"/>
              </a:spcBef>
              <a:buSzPts val="2200"/>
            </a:pPr>
            <a:r>
              <a:rPr lang="en-US" dirty="0"/>
              <a:t>Neither I nor my family members have a financial interest in any commercial product, service, or organization associated with this presentation.</a:t>
            </a:r>
          </a:p>
        </p:txBody>
      </p:sp>
    </p:spTree>
    <p:extLst>
      <p:ext uri="{BB962C8B-B14F-4D97-AF65-F5344CB8AC3E}">
        <p14:creationId xmlns:p14="http://schemas.microsoft.com/office/powerpoint/2010/main" val="1194171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4;g2e76405d16b_0_18">
            <a:extLst>
              <a:ext uri="{FF2B5EF4-FFF2-40B4-BE49-F238E27FC236}">
                <a16:creationId xmlns:a16="http://schemas.microsoft.com/office/drawing/2014/main" id="{DD5B1E68-E655-4E3F-B268-7F20093CCE14}"/>
              </a:ext>
            </a:extLst>
          </p:cNvPr>
          <p:cNvSpPr txBox="1">
            <a:spLocks noGrp="1"/>
          </p:cNvSpPr>
          <p:nvPr>
            <p:ph type="title"/>
          </p:nvPr>
        </p:nvSpPr>
        <p:spPr>
          <a:xfrm>
            <a:off x="2007750" y="2615701"/>
            <a:ext cx="7886700" cy="1325700"/>
          </a:xfrm>
          <a:prstGeom prst="rect">
            <a:avLst/>
          </a:prstGeom>
        </p:spPr>
        <p:txBody>
          <a:bodyPr spcFirstLastPara="1" wrap="square" lIns="91425" tIns="45700" rIns="91425" bIns="45700" anchor="ctr" anchorCtr="0">
            <a:normAutofit/>
          </a:bodyPr>
          <a:lstStyle/>
          <a:p>
            <a:pPr marL="457200" algn="ctr"/>
            <a:r>
              <a:rPr lang="en-US" b="1" dirty="0">
                <a:latin typeface="Arial" panose="020B0604020202020204" pitchFamily="34" charset="0"/>
                <a:cs typeface="Arial" panose="020B0604020202020204" pitchFamily="34" charset="0"/>
              </a:rPr>
              <a:t>Talking About Firearms, Risk, and Safety</a:t>
            </a:r>
            <a:endParaRP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635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2C4F-302D-4DEC-8A49-95D5013AA381}"/>
              </a:ext>
            </a:extLst>
          </p:cNvPr>
          <p:cNvSpPr>
            <a:spLocks noGrp="1"/>
          </p:cNvSpPr>
          <p:nvPr>
            <p:ph type="title"/>
          </p:nvPr>
        </p:nvSpPr>
        <p:spPr/>
        <p:txBody>
          <a:bodyPr/>
          <a:lstStyle/>
          <a:p>
            <a:r>
              <a:rPr lang="en-US" dirty="0"/>
              <a:t>Talking About Firearms and Safety</a:t>
            </a:r>
          </a:p>
        </p:txBody>
      </p:sp>
      <p:sp>
        <p:nvSpPr>
          <p:cNvPr id="3" name="Text Placeholder 2">
            <a:extLst>
              <a:ext uri="{FF2B5EF4-FFF2-40B4-BE49-F238E27FC236}">
                <a16:creationId xmlns:a16="http://schemas.microsoft.com/office/drawing/2014/main" id="{F9ED72BD-D289-468D-8FE3-83DAAC9FE6D1}"/>
              </a:ext>
            </a:extLst>
          </p:cNvPr>
          <p:cNvSpPr>
            <a:spLocks noGrp="1"/>
          </p:cNvSpPr>
          <p:nvPr>
            <p:ph type="body" idx="1"/>
          </p:nvPr>
        </p:nvSpPr>
        <p:spPr/>
        <p:txBody>
          <a:bodyPr/>
          <a:lstStyle/>
          <a:p>
            <a:pPr marL="0" indent="0">
              <a:buNone/>
            </a:pPr>
            <a:r>
              <a:rPr lang="en-US" dirty="0"/>
              <a:t>Take a moment to reflect.</a:t>
            </a:r>
          </a:p>
          <a:p>
            <a:pPr marL="0" indent="0">
              <a:buNone/>
            </a:pPr>
            <a:endParaRPr lang="en-US" dirty="0"/>
          </a:p>
          <a:p>
            <a:pPr marL="0" indent="0">
              <a:buNone/>
            </a:pPr>
            <a:r>
              <a:rPr lang="en-US" dirty="0"/>
              <a:t>What are the reasons you don’t talk about safe storage of firearms with your shipmates?</a:t>
            </a:r>
          </a:p>
        </p:txBody>
      </p:sp>
    </p:spTree>
    <p:extLst>
      <p:ext uri="{BB962C8B-B14F-4D97-AF65-F5344CB8AC3E}">
        <p14:creationId xmlns:p14="http://schemas.microsoft.com/office/powerpoint/2010/main" val="266597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C49E-EE85-4BE0-8AC3-9CF8A36B3548}"/>
              </a:ext>
            </a:extLst>
          </p:cNvPr>
          <p:cNvSpPr>
            <a:spLocks noGrp="1"/>
          </p:cNvSpPr>
          <p:nvPr>
            <p:ph type="title"/>
          </p:nvPr>
        </p:nvSpPr>
        <p:spPr/>
        <p:txBody>
          <a:bodyPr/>
          <a:lstStyle/>
          <a:p>
            <a:r>
              <a:rPr lang="en-US" dirty="0"/>
              <a:t>Barriers to the Conversation</a:t>
            </a:r>
          </a:p>
        </p:txBody>
      </p:sp>
      <p:sp>
        <p:nvSpPr>
          <p:cNvPr id="3" name="Text Placeholder 2">
            <a:extLst>
              <a:ext uri="{FF2B5EF4-FFF2-40B4-BE49-F238E27FC236}">
                <a16:creationId xmlns:a16="http://schemas.microsoft.com/office/drawing/2014/main" id="{0F2DCE14-97F2-407F-9168-84BE39362138}"/>
              </a:ext>
            </a:extLst>
          </p:cNvPr>
          <p:cNvSpPr>
            <a:spLocks noGrp="1"/>
          </p:cNvSpPr>
          <p:nvPr>
            <p:ph type="body" idx="1"/>
          </p:nvPr>
        </p:nvSpPr>
        <p:spPr/>
        <p:txBody>
          <a:bodyPr/>
          <a:lstStyle/>
          <a:p>
            <a:pPr indent="-330200">
              <a:lnSpc>
                <a:spcPct val="115000"/>
              </a:lnSpc>
              <a:buSzPts val="1600"/>
              <a:buFont typeface="Calibri"/>
              <a:buChar char="•"/>
            </a:pPr>
            <a:r>
              <a:rPr lang="en-US" dirty="0"/>
              <a:t>“I don’t have the time.”</a:t>
            </a:r>
          </a:p>
          <a:p>
            <a:pPr indent="-330200">
              <a:lnSpc>
                <a:spcPct val="115000"/>
              </a:lnSpc>
              <a:buSzPts val="1600"/>
              <a:buFont typeface="Calibri"/>
              <a:buChar char="•"/>
            </a:pPr>
            <a:r>
              <a:rPr lang="en-US" dirty="0"/>
              <a:t>“It’s none of my business.”</a:t>
            </a:r>
          </a:p>
          <a:p>
            <a:pPr indent="-330200">
              <a:lnSpc>
                <a:spcPct val="115000"/>
              </a:lnSpc>
              <a:buSzPts val="1600"/>
              <a:buFont typeface="Calibri"/>
              <a:buChar char="•"/>
            </a:pPr>
            <a:r>
              <a:rPr lang="en-US" dirty="0"/>
              <a:t>“It’s not going to make a difference.”</a:t>
            </a:r>
          </a:p>
          <a:p>
            <a:pPr indent="-330200">
              <a:lnSpc>
                <a:spcPct val="115000"/>
              </a:lnSpc>
              <a:buSzPts val="1600"/>
              <a:buFont typeface="Calibri"/>
              <a:buChar char="•"/>
            </a:pPr>
            <a:r>
              <a:rPr lang="en-US" dirty="0"/>
              <a:t>“There’s nothing I can do to help.”</a:t>
            </a:r>
          </a:p>
          <a:p>
            <a:pPr indent="-330200">
              <a:lnSpc>
                <a:spcPct val="115000"/>
              </a:lnSpc>
              <a:buSzPts val="1600"/>
              <a:buFont typeface="Calibri"/>
              <a:buChar char="•"/>
            </a:pPr>
            <a:r>
              <a:rPr lang="en-US" dirty="0"/>
              <a:t>“I don’t know much about firearms.”</a:t>
            </a:r>
          </a:p>
          <a:p>
            <a:pPr indent="-330200">
              <a:lnSpc>
                <a:spcPct val="115000"/>
              </a:lnSpc>
              <a:buSzPts val="1600"/>
              <a:buFont typeface="Calibri"/>
              <a:buChar char="•"/>
            </a:pPr>
            <a:r>
              <a:rPr lang="en-US" dirty="0"/>
              <a:t>“I don’t know how to have the conversation.”</a:t>
            </a:r>
          </a:p>
          <a:p>
            <a:endParaRPr lang="en-US" dirty="0"/>
          </a:p>
        </p:txBody>
      </p:sp>
    </p:spTree>
    <p:extLst>
      <p:ext uri="{BB962C8B-B14F-4D97-AF65-F5344CB8AC3E}">
        <p14:creationId xmlns:p14="http://schemas.microsoft.com/office/powerpoint/2010/main" val="2643811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0BD8-CC5A-4AC1-BBE3-D8E41A84572B}"/>
              </a:ext>
            </a:extLst>
          </p:cNvPr>
          <p:cNvSpPr>
            <a:spLocks noGrp="1"/>
          </p:cNvSpPr>
          <p:nvPr>
            <p:ph type="title"/>
          </p:nvPr>
        </p:nvSpPr>
        <p:spPr/>
        <p:txBody>
          <a:bodyPr/>
          <a:lstStyle/>
          <a:p>
            <a:r>
              <a:rPr lang="en-US" dirty="0"/>
              <a:t>How to Talk About Firearms &amp; Safety</a:t>
            </a:r>
          </a:p>
        </p:txBody>
      </p:sp>
      <p:sp>
        <p:nvSpPr>
          <p:cNvPr id="3" name="Text Placeholder 2">
            <a:extLst>
              <a:ext uri="{FF2B5EF4-FFF2-40B4-BE49-F238E27FC236}">
                <a16:creationId xmlns:a16="http://schemas.microsoft.com/office/drawing/2014/main" id="{CC25A986-E6AD-4F58-BDCC-5995022DF2EC}"/>
              </a:ext>
            </a:extLst>
          </p:cNvPr>
          <p:cNvSpPr>
            <a:spLocks noGrp="1"/>
          </p:cNvSpPr>
          <p:nvPr>
            <p:ph type="body" idx="1"/>
          </p:nvPr>
        </p:nvSpPr>
        <p:spPr/>
        <p:txBody>
          <a:bodyPr>
            <a:normAutofit fontScale="92500" lnSpcReduction="10000"/>
          </a:bodyPr>
          <a:lstStyle/>
          <a:p>
            <a:pPr indent="-346710">
              <a:lnSpc>
                <a:spcPct val="115000"/>
              </a:lnSpc>
              <a:spcBef>
                <a:spcPts val="0"/>
              </a:spcBef>
              <a:buSzPct val="100000"/>
            </a:pPr>
            <a:r>
              <a:rPr lang="en-US" sz="2400" dirty="0">
                <a:solidFill>
                  <a:srgbClr val="F2F2F2"/>
                </a:solidFill>
              </a:rPr>
              <a:t>Be prepared</a:t>
            </a:r>
          </a:p>
          <a:p>
            <a:pPr lvl="1" indent="-346710">
              <a:lnSpc>
                <a:spcPct val="115000"/>
              </a:lnSpc>
              <a:spcBef>
                <a:spcPts val="0"/>
              </a:spcBef>
              <a:buSzPct val="100000"/>
            </a:pPr>
            <a:r>
              <a:rPr lang="en-US" dirty="0">
                <a:solidFill>
                  <a:srgbClr val="F2F2F2"/>
                </a:solidFill>
              </a:rPr>
              <a:t>Learn about safe storage practices</a:t>
            </a:r>
          </a:p>
          <a:p>
            <a:pPr lvl="1" indent="-346710">
              <a:lnSpc>
                <a:spcPct val="115000"/>
              </a:lnSpc>
              <a:spcBef>
                <a:spcPts val="0"/>
              </a:spcBef>
              <a:buSzPct val="100000"/>
            </a:pPr>
            <a:r>
              <a:rPr lang="en-US" dirty="0">
                <a:solidFill>
                  <a:srgbClr val="F2F2F2"/>
                </a:solidFill>
              </a:rPr>
              <a:t>Consider your own biases and assumptions about firearms and safety</a:t>
            </a:r>
          </a:p>
          <a:p>
            <a:pPr lvl="1" indent="-346710">
              <a:lnSpc>
                <a:spcPct val="115000"/>
              </a:lnSpc>
              <a:spcBef>
                <a:spcPts val="0"/>
              </a:spcBef>
              <a:buClr>
                <a:srgbClr val="F2F2F2"/>
              </a:buClr>
              <a:buSzPct val="100000"/>
            </a:pPr>
            <a:r>
              <a:rPr lang="en-US" dirty="0">
                <a:solidFill>
                  <a:srgbClr val="F2F2F2"/>
                </a:solidFill>
              </a:rPr>
              <a:t>Put yourself in your peer’s shoes before you enter the conversation</a:t>
            </a:r>
          </a:p>
          <a:p>
            <a:pPr marL="914400" indent="0">
              <a:lnSpc>
                <a:spcPct val="115000"/>
              </a:lnSpc>
              <a:spcBef>
                <a:spcPts val="0"/>
              </a:spcBef>
              <a:buNone/>
            </a:pPr>
            <a:endParaRPr lang="en-US" dirty="0">
              <a:solidFill>
                <a:srgbClr val="F2F2F2"/>
              </a:solidFill>
            </a:endParaRPr>
          </a:p>
          <a:p>
            <a:pPr indent="-297497">
              <a:lnSpc>
                <a:spcPct val="115000"/>
              </a:lnSpc>
              <a:buSzPct val="58333"/>
            </a:pPr>
            <a:r>
              <a:rPr lang="en-US" sz="2400" dirty="0"/>
              <a:t>Connect, don’t direct</a:t>
            </a:r>
          </a:p>
          <a:p>
            <a:pPr lvl="1" indent="-344249">
              <a:lnSpc>
                <a:spcPct val="115000"/>
              </a:lnSpc>
              <a:spcBef>
                <a:spcPts val="0"/>
              </a:spcBef>
              <a:buSzPct val="100000"/>
            </a:pPr>
            <a:r>
              <a:rPr lang="en-US" sz="2350" dirty="0"/>
              <a:t>Find out more about your buddy. What is important to them?</a:t>
            </a:r>
          </a:p>
          <a:p>
            <a:pPr lvl="1" indent="-317182">
              <a:lnSpc>
                <a:spcPct val="115000"/>
              </a:lnSpc>
              <a:spcBef>
                <a:spcPts val="0"/>
              </a:spcBef>
              <a:buSzPct val="75000"/>
            </a:pPr>
            <a:r>
              <a:rPr lang="en-US" dirty="0"/>
              <a:t>Talk about your own safety practices and why they matter to you</a:t>
            </a:r>
          </a:p>
          <a:p>
            <a:pPr lvl="1" indent="-317182">
              <a:lnSpc>
                <a:spcPct val="115000"/>
              </a:lnSpc>
              <a:spcBef>
                <a:spcPts val="0"/>
              </a:spcBef>
              <a:buSzPct val="75000"/>
            </a:pPr>
            <a:r>
              <a:rPr lang="en-US" dirty="0"/>
              <a:t>Talk in a way that conveys caring and not judgement</a:t>
            </a:r>
          </a:p>
          <a:p>
            <a:pPr lvl="1" indent="-317182">
              <a:lnSpc>
                <a:spcPct val="115000"/>
              </a:lnSpc>
              <a:spcBef>
                <a:spcPts val="0"/>
              </a:spcBef>
              <a:buSzPct val="75000"/>
            </a:pPr>
            <a:r>
              <a:rPr lang="en-US" dirty="0"/>
              <a:t>Help your buddy brainstorm ideas to feel safe with a gun stored more securely</a:t>
            </a:r>
          </a:p>
        </p:txBody>
      </p:sp>
    </p:spTree>
    <p:extLst>
      <p:ext uri="{BB962C8B-B14F-4D97-AF65-F5344CB8AC3E}">
        <p14:creationId xmlns:p14="http://schemas.microsoft.com/office/powerpoint/2010/main" val="2364030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B575-EDD5-43B4-8FA8-5C645D0A61F8}"/>
              </a:ext>
            </a:extLst>
          </p:cNvPr>
          <p:cNvSpPr>
            <a:spLocks noGrp="1"/>
          </p:cNvSpPr>
          <p:nvPr>
            <p:ph type="title"/>
          </p:nvPr>
        </p:nvSpPr>
        <p:spPr/>
        <p:txBody>
          <a:bodyPr/>
          <a:lstStyle/>
          <a:p>
            <a:r>
              <a:rPr lang="en-US" dirty="0"/>
              <a:t>Let’s Talk About Your Guns</a:t>
            </a:r>
          </a:p>
        </p:txBody>
      </p:sp>
      <p:pic>
        <p:nvPicPr>
          <p:cNvPr id="4" name="Picture 3">
            <a:extLst>
              <a:ext uri="{FF2B5EF4-FFF2-40B4-BE49-F238E27FC236}">
                <a16:creationId xmlns:a16="http://schemas.microsoft.com/office/drawing/2014/main" id="{65AE169C-7787-4CDB-8710-0B378D587CDD}"/>
              </a:ext>
            </a:extLst>
          </p:cNvPr>
          <p:cNvPicPr>
            <a:picLocks noChangeAspect="1"/>
          </p:cNvPicPr>
          <p:nvPr/>
        </p:nvPicPr>
        <p:blipFill rotWithShape="1">
          <a:blip r:embed="rId2"/>
          <a:srcRect l="3520" t="10284" r="77194" b="30152"/>
          <a:stretch/>
        </p:blipFill>
        <p:spPr>
          <a:xfrm>
            <a:off x="1804800" y="2108718"/>
            <a:ext cx="3222519" cy="3209731"/>
          </a:xfrm>
          <a:prstGeom prst="rect">
            <a:avLst/>
          </a:prstGeom>
        </p:spPr>
      </p:pic>
      <p:sp>
        <p:nvSpPr>
          <p:cNvPr id="5" name="TextBox 4">
            <a:extLst>
              <a:ext uri="{FF2B5EF4-FFF2-40B4-BE49-F238E27FC236}">
                <a16:creationId xmlns:a16="http://schemas.microsoft.com/office/drawing/2014/main" id="{FD12BAE5-ED4A-4316-B2F4-E00D275669E9}"/>
              </a:ext>
            </a:extLst>
          </p:cNvPr>
          <p:cNvSpPr txBox="1"/>
          <p:nvPr/>
        </p:nvSpPr>
        <p:spPr>
          <a:xfrm>
            <a:off x="5592146" y="3113418"/>
            <a:ext cx="4988767" cy="1200329"/>
          </a:xfrm>
          <a:prstGeom prst="rect">
            <a:avLst/>
          </a:prstGeom>
          <a:noFill/>
        </p:spPr>
        <p:txBody>
          <a:bodyPr wrap="square" rtlCol="0">
            <a:spAutoFit/>
          </a:bodyPr>
          <a:lstStyle/>
          <a:p>
            <a:r>
              <a:rPr lang="en-US" sz="2400" dirty="0">
                <a:solidFill>
                  <a:schemeClr val="bg1"/>
                </a:solidFill>
                <a:hlinkClick r:id="rId3">
                  <a:extLst>
                    <a:ext uri="{A12FA001-AC4F-418D-AE19-62706E023703}">
                      <ahyp:hlinkClr xmlns:ahyp="http://schemas.microsoft.com/office/drawing/2018/hyperlinkcolor" val="tx"/>
                    </a:ext>
                  </a:extLst>
                </a:hlinkClick>
              </a:rPr>
              <a:t>https://www.cstsonline.org/suicide-prevention-program/podcasts/lets-talk-about-your-guns</a:t>
            </a:r>
            <a:endParaRPr lang="en-US" sz="2400" dirty="0">
              <a:solidFill>
                <a:schemeClr val="bg1"/>
              </a:solidFill>
            </a:endParaRPr>
          </a:p>
        </p:txBody>
      </p:sp>
    </p:spTree>
    <p:extLst>
      <p:ext uri="{BB962C8B-B14F-4D97-AF65-F5344CB8AC3E}">
        <p14:creationId xmlns:p14="http://schemas.microsoft.com/office/powerpoint/2010/main" val="1322531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4E8919-0E84-4D8B-BF90-075C90ED411A}"/>
              </a:ext>
            </a:extLst>
          </p:cNvPr>
          <p:cNvSpPr>
            <a:spLocks noGrp="1"/>
          </p:cNvSpPr>
          <p:nvPr>
            <p:ph type="title"/>
          </p:nvPr>
        </p:nvSpPr>
        <p:spPr/>
        <p:txBody>
          <a:bodyPr/>
          <a:lstStyle/>
          <a:p>
            <a:r>
              <a:rPr lang="en-US" dirty="0"/>
              <a:t>Project Safe Guard</a:t>
            </a:r>
          </a:p>
        </p:txBody>
      </p:sp>
      <p:pic>
        <p:nvPicPr>
          <p:cNvPr id="13" name="Picture 12">
            <a:extLst>
              <a:ext uri="{FF2B5EF4-FFF2-40B4-BE49-F238E27FC236}">
                <a16:creationId xmlns:a16="http://schemas.microsoft.com/office/drawing/2014/main" id="{7105D6C3-5BDF-4E17-875F-985EBD38E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38382"/>
            <a:ext cx="5736957" cy="3227039"/>
          </a:xfrm>
          <a:prstGeom prst="rect">
            <a:avLst/>
          </a:prstGeom>
        </p:spPr>
      </p:pic>
      <p:pic>
        <p:nvPicPr>
          <p:cNvPr id="2" name="Picture 1">
            <a:extLst>
              <a:ext uri="{FF2B5EF4-FFF2-40B4-BE49-F238E27FC236}">
                <a16:creationId xmlns:a16="http://schemas.microsoft.com/office/drawing/2014/main" id="{4FB39345-9FB1-404F-BD15-CCB490B94325}"/>
              </a:ext>
            </a:extLst>
          </p:cNvPr>
          <p:cNvPicPr>
            <a:picLocks noChangeAspect="1"/>
          </p:cNvPicPr>
          <p:nvPr/>
        </p:nvPicPr>
        <p:blipFill>
          <a:blip r:embed="rId3"/>
          <a:stretch>
            <a:fillRect/>
          </a:stretch>
        </p:blipFill>
        <p:spPr>
          <a:xfrm>
            <a:off x="359043" y="2138383"/>
            <a:ext cx="5524654" cy="3227039"/>
          </a:xfrm>
          <a:prstGeom prst="rect">
            <a:avLst/>
          </a:prstGeom>
        </p:spPr>
      </p:pic>
    </p:spTree>
    <p:extLst>
      <p:ext uri="{BB962C8B-B14F-4D97-AF65-F5344CB8AC3E}">
        <p14:creationId xmlns:p14="http://schemas.microsoft.com/office/powerpoint/2010/main" val="2699491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g2e8121b5aef_0_12">
            <a:extLst>
              <a:ext uri="{FF2B5EF4-FFF2-40B4-BE49-F238E27FC236}">
                <a16:creationId xmlns:a16="http://schemas.microsoft.com/office/drawing/2014/main" id="{8029AD54-E537-4DB6-B83E-952B1786032D}"/>
              </a:ext>
            </a:extLst>
          </p:cNvPr>
          <p:cNvSpPr txBox="1">
            <a:spLocks/>
          </p:cNvSpPr>
          <p:nvPr/>
        </p:nvSpPr>
        <p:spPr>
          <a:xfrm>
            <a:off x="2152650" y="2718501"/>
            <a:ext cx="7886700" cy="1325700"/>
          </a:xfrm>
          <a:prstGeom prst="rect">
            <a:avLst/>
          </a:prstGeom>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i="1" dirty="0">
                <a:solidFill>
                  <a:schemeClr val="bg1"/>
                </a:solidFill>
              </a:rPr>
              <a:t>Engagement and Q&amp;A</a:t>
            </a:r>
          </a:p>
        </p:txBody>
      </p:sp>
    </p:spTree>
    <p:extLst>
      <p:ext uri="{BB962C8B-B14F-4D97-AF65-F5344CB8AC3E}">
        <p14:creationId xmlns:p14="http://schemas.microsoft.com/office/powerpoint/2010/main" val="1034568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9902-094F-4F6A-9FE2-DABC88DC904F}"/>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2788D89F-E678-4A9F-A77D-6FE7C56A3724}"/>
              </a:ext>
            </a:extLst>
          </p:cNvPr>
          <p:cNvSpPr>
            <a:spLocks noGrp="1"/>
          </p:cNvSpPr>
          <p:nvPr>
            <p:ph type="body" idx="1"/>
          </p:nvPr>
        </p:nvSpPr>
        <p:spPr/>
        <p:txBody>
          <a:bodyPr>
            <a:normAutofit/>
          </a:bodyPr>
          <a:lstStyle/>
          <a:p>
            <a:pPr indent="-361950">
              <a:lnSpc>
                <a:spcPct val="115000"/>
              </a:lnSpc>
              <a:buSzPts val="2100"/>
            </a:pPr>
            <a:r>
              <a:rPr lang="en-US" sz="2400" dirty="0"/>
              <a:t>Personal firearms are common</a:t>
            </a:r>
          </a:p>
          <a:p>
            <a:pPr indent="-361950">
              <a:lnSpc>
                <a:spcPct val="115000"/>
              </a:lnSpc>
              <a:buSzPts val="2100"/>
            </a:pPr>
            <a:endParaRPr lang="en-US" sz="2400" dirty="0"/>
          </a:p>
          <a:p>
            <a:pPr indent="-361950">
              <a:lnSpc>
                <a:spcPct val="115000"/>
              </a:lnSpc>
              <a:buSzPts val="2100"/>
            </a:pPr>
            <a:r>
              <a:rPr lang="en-US" sz="2400" dirty="0"/>
              <a:t>Unsecure storage of personal firearms increases risk of death by suicide or injury in the home</a:t>
            </a:r>
          </a:p>
          <a:p>
            <a:pPr indent="-361950">
              <a:lnSpc>
                <a:spcPct val="115000"/>
              </a:lnSpc>
              <a:buSzPts val="2100"/>
            </a:pPr>
            <a:endParaRPr lang="en-US" sz="2400" dirty="0"/>
          </a:p>
          <a:p>
            <a:pPr indent="-361950">
              <a:lnSpc>
                <a:spcPct val="115000"/>
              </a:lnSpc>
              <a:buSzPts val="2100"/>
            </a:pPr>
            <a:r>
              <a:rPr lang="en-US" sz="2400" dirty="0"/>
              <a:t>Having conversations about secure storage of personal firearms can reduce suicides and contribute to safer homes. </a:t>
            </a:r>
          </a:p>
        </p:txBody>
      </p:sp>
    </p:spTree>
    <p:extLst>
      <p:ext uri="{BB962C8B-B14F-4D97-AF65-F5344CB8AC3E}">
        <p14:creationId xmlns:p14="http://schemas.microsoft.com/office/powerpoint/2010/main" val="4083942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3963-4975-4708-A013-EB9CB43B4669}"/>
              </a:ext>
            </a:extLst>
          </p:cNvPr>
          <p:cNvSpPr>
            <a:spLocks noGrp="1"/>
          </p:cNvSpPr>
          <p:nvPr>
            <p:ph type="title"/>
          </p:nvPr>
        </p:nvSpPr>
        <p:spPr/>
        <p:txBody>
          <a:bodyPr/>
          <a:lstStyle/>
          <a:p>
            <a:r>
              <a:rPr lang="en-US" dirty="0"/>
              <a:t>More Resources</a:t>
            </a:r>
          </a:p>
        </p:txBody>
      </p:sp>
      <p:sp>
        <p:nvSpPr>
          <p:cNvPr id="3" name="Text Placeholder 2">
            <a:extLst>
              <a:ext uri="{FF2B5EF4-FFF2-40B4-BE49-F238E27FC236}">
                <a16:creationId xmlns:a16="http://schemas.microsoft.com/office/drawing/2014/main" id="{FECC16B1-2809-48D8-8A89-01146B175838}"/>
              </a:ext>
            </a:extLst>
          </p:cNvPr>
          <p:cNvSpPr>
            <a:spLocks noGrp="1"/>
          </p:cNvSpPr>
          <p:nvPr>
            <p:ph type="body" idx="1"/>
          </p:nvPr>
        </p:nvSpPr>
        <p:spPr/>
        <p:txBody>
          <a:bodyPr>
            <a:normAutofit lnSpcReduction="10000"/>
          </a:bodyPr>
          <a:lstStyle/>
          <a:p>
            <a:pPr indent="-361950">
              <a:lnSpc>
                <a:spcPct val="115000"/>
              </a:lnSpc>
              <a:buSzPts val="2100"/>
            </a:pPr>
            <a:r>
              <a:rPr lang="en-US" dirty="0"/>
              <a:t>Safe Storage Infographic </a:t>
            </a:r>
            <a:r>
              <a:rPr lang="en-US" u="sng" dirty="0">
                <a:solidFill>
                  <a:schemeClr val="hlink"/>
                </a:solidFill>
                <a:hlinkClick r:id="rId2"/>
              </a:rPr>
              <a:t>http://www.projectchildsafe.org/safety/safe-storage</a:t>
            </a:r>
            <a:endParaRPr lang="en-US" dirty="0"/>
          </a:p>
          <a:p>
            <a:pPr indent="-361950">
              <a:lnSpc>
                <a:spcPct val="115000"/>
              </a:lnSpc>
              <a:spcBef>
                <a:spcPts val="0"/>
              </a:spcBef>
              <a:buSzPts val="2100"/>
            </a:pPr>
            <a:r>
              <a:rPr lang="en-US" dirty="0"/>
              <a:t>Let’s Talk About Your Guns Podcast </a:t>
            </a:r>
            <a:r>
              <a:rPr lang="en-US" u="sng" dirty="0">
                <a:solidFill>
                  <a:schemeClr val="hlink"/>
                </a:solidFill>
                <a:hlinkClick r:id="rId3"/>
              </a:rPr>
              <a:t>https://www.cstsonline.org/suicide-prevention-program/podcasts/lets-talk-about-your-guns</a:t>
            </a:r>
            <a:endParaRPr lang="en-US" dirty="0"/>
          </a:p>
          <a:p>
            <a:pPr indent="-361950">
              <a:lnSpc>
                <a:spcPct val="115000"/>
              </a:lnSpc>
              <a:spcBef>
                <a:spcPts val="0"/>
              </a:spcBef>
              <a:buSzPts val="2100"/>
            </a:pPr>
            <a:r>
              <a:rPr lang="en-US" dirty="0"/>
              <a:t>Brain Hijack: Science to Practice in Suicide Prevention </a:t>
            </a:r>
            <a:r>
              <a:rPr lang="en-US" u="sng" dirty="0">
                <a:solidFill>
                  <a:schemeClr val="hlink"/>
                </a:solidFill>
                <a:hlinkClick r:id="rId4"/>
              </a:rPr>
              <a:t>https://www.cstsonline.org/suicide-prevention-program/podcasts/brain-hijack</a:t>
            </a:r>
            <a:endParaRPr lang="en-US" dirty="0"/>
          </a:p>
        </p:txBody>
      </p:sp>
    </p:spTree>
    <p:extLst>
      <p:ext uri="{BB962C8B-B14F-4D97-AF65-F5344CB8AC3E}">
        <p14:creationId xmlns:p14="http://schemas.microsoft.com/office/powerpoint/2010/main" val="331488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D925-482B-498C-AE1A-BB23FB39E3DC}"/>
              </a:ext>
            </a:extLst>
          </p:cNvPr>
          <p:cNvSpPr>
            <a:spLocks noGrp="1"/>
          </p:cNvSpPr>
          <p:nvPr>
            <p:ph type="title"/>
          </p:nvPr>
        </p:nvSpPr>
        <p:spPr/>
        <p:txBody>
          <a:bodyPr/>
          <a:lstStyle/>
          <a:p>
            <a:r>
              <a:rPr lang="en-US" dirty="0"/>
              <a:t>Objectives</a:t>
            </a:r>
          </a:p>
        </p:txBody>
      </p:sp>
      <p:grpSp>
        <p:nvGrpSpPr>
          <p:cNvPr id="4" name="Google Shape;110;g2e76405d16b_0_11">
            <a:extLst>
              <a:ext uri="{FF2B5EF4-FFF2-40B4-BE49-F238E27FC236}">
                <a16:creationId xmlns:a16="http://schemas.microsoft.com/office/drawing/2014/main" id="{F339CB9E-3EEC-4DB7-99A6-E366A1D8C074}"/>
              </a:ext>
            </a:extLst>
          </p:cNvPr>
          <p:cNvGrpSpPr/>
          <p:nvPr/>
        </p:nvGrpSpPr>
        <p:grpSpPr>
          <a:xfrm>
            <a:off x="673135" y="2425217"/>
            <a:ext cx="2688440" cy="3207000"/>
            <a:chOff x="650625" y="2914100"/>
            <a:chExt cx="2373900" cy="3207000"/>
          </a:xfrm>
        </p:grpSpPr>
        <p:sp>
          <p:nvSpPr>
            <p:cNvPr id="5" name="Google Shape;111;g2e76405d16b_0_11">
              <a:extLst>
                <a:ext uri="{FF2B5EF4-FFF2-40B4-BE49-F238E27FC236}">
                  <a16:creationId xmlns:a16="http://schemas.microsoft.com/office/drawing/2014/main" id="{72FD7617-361E-48C7-A4C3-2FBC3FC5DFAB}"/>
                </a:ext>
              </a:extLst>
            </p:cNvPr>
            <p:cNvSpPr/>
            <p:nvPr/>
          </p:nvSpPr>
          <p:spPr>
            <a:xfrm>
              <a:off x="650625" y="2914100"/>
              <a:ext cx="2373900" cy="3207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dirty="0">
                <a:latin typeface="Calibri"/>
                <a:ea typeface="Calibri"/>
                <a:cs typeface="Calibri"/>
                <a:sym typeface="Calibri"/>
              </a:endParaRPr>
            </a:p>
          </p:txBody>
        </p:sp>
        <p:sp>
          <p:nvSpPr>
            <p:cNvPr id="6" name="Google Shape;112;g2e76405d16b_0_11">
              <a:extLst>
                <a:ext uri="{FF2B5EF4-FFF2-40B4-BE49-F238E27FC236}">
                  <a16:creationId xmlns:a16="http://schemas.microsoft.com/office/drawing/2014/main" id="{B5ADFEF0-3962-4108-9042-A8CDEB9074CE}"/>
                </a:ext>
              </a:extLst>
            </p:cNvPr>
            <p:cNvSpPr txBox="1"/>
            <p:nvPr/>
          </p:nvSpPr>
          <p:spPr>
            <a:xfrm>
              <a:off x="740925" y="3011350"/>
              <a:ext cx="2193300" cy="287370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sz="2000" dirty="0">
                  <a:solidFill>
                    <a:schemeClr val="lt1"/>
                  </a:solidFill>
                  <a:latin typeface="Calibri"/>
                  <a:ea typeface="Calibri"/>
                  <a:cs typeface="Calibri"/>
                  <a:sym typeface="Calibri"/>
                </a:rPr>
                <a:t>Recognize the relationship between personal firearms, safety practices, and risk of suicide and injury in the home.</a:t>
              </a:r>
              <a:endParaRPr sz="2000" dirty="0">
                <a:solidFill>
                  <a:schemeClr val="lt1"/>
                </a:solidFill>
                <a:latin typeface="Calibri"/>
                <a:ea typeface="Calibri"/>
                <a:cs typeface="Calibri"/>
                <a:sym typeface="Calibri"/>
              </a:endParaRPr>
            </a:p>
          </p:txBody>
        </p:sp>
      </p:grpSp>
      <p:grpSp>
        <p:nvGrpSpPr>
          <p:cNvPr id="7" name="Google Shape;113;g2e76405d16b_0_11">
            <a:extLst>
              <a:ext uri="{FF2B5EF4-FFF2-40B4-BE49-F238E27FC236}">
                <a16:creationId xmlns:a16="http://schemas.microsoft.com/office/drawing/2014/main" id="{D2E25688-81D6-4D87-8FF9-887F74B27C8B}"/>
              </a:ext>
            </a:extLst>
          </p:cNvPr>
          <p:cNvGrpSpPr/>
          <p:nvPr/>
        </p:nvGrpSpPr>
        <p:grpSpPr>
          <a:xfrm>
            <a:off x="4623610" y="2425217"/>
            <a:ext cx="2688440" cy="3207000"/>
            <a:chOff x="3355950" y="2914100"/>
            <a:chExt cx="2432100" cy="3207000"/>
          </a:xfrm>
        </p:grpSpPr>
        <p:sp>
          <p:nvSpPr>
            <p:cNvPr id="8" name="Google Shape;114;g2e76405d16b_0_11">
              <a:extLst>
                <a:ext uri="{FF2B5EF4-FFF2-40B4-BE49-F238E27FC236}">
                  <a16:creationId xmlns:a16="http://schemas.microsoft.com/office/drawing/2014/main" id="{B2B2AC49-1181-4B2E-A2A9-9C781B194CBD}"/>
                </a:ext>
              </a:extLst>
            </p:cNvPr>
            <p:cNvSpPr/>
            <p:nvPr/>
          </p:nvSpPr>
          <p:spPr>
            <a:xfrm>
              <a:off x="3355950" y="2914100"/>
              <a:ext cx="2432100" cy="3207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dirty="0">
                <a:latin typeface="Calibri"/>
                <a:ea typeface="Calibri"/>
                <a:cs typeface="Calibri"/>
                <a:sym typeface="Calibri"/>
              </a:endParaRPr>
            </a:p>
          </p:txBody>
        </p:sp>
        <p:sp>
          <p:nvSpPr>
            <p:cNvPr id="9" name="Google Shape;115;g2e76405d16b_0_11">
              <a:extLst>
                <a:ext uri="{FF2B5EF4-FFF2-40B4-BE49-F238E27FC236}">
                  <a16:creationId xmlns:a16="http://schemas.microsoft.com/office/drawing/2014/main" id="{737B094F-ADB5-4F75-9796-7D57A18AD108}"/>
                </a:ext>
              </a:extLst>
            </p:cNvPr>
            <p:cNvSpPr txBox="1"/>
            <p:nvPr/>
          </p:nvSpPr>
          <p:spPr>
            <a:xfrm>
              <a:off x="3609325" y="3011350"/>
              <a:ext cx="2036700" cy="1600408"/>
            </a:xfrm>
            <a:prstGeom prst="rect">
              <a:avLst/>
            </a:prstGeom>
            <a:noFill/>
            <a:ln>
              <a:noFill/>
            </a:ln>
          </p:spPr>
          <p:txBody>
            <a:bodyPr spcFirstLastPara="1" wrap="square" lIns="91425" tIns="91425" rIns="91425" bIns="91425" anchor="t" anchorCtr="0">
              <a:spAutoFit/>
            </a:bodyPr>
            <a:lstStyle/>
            <a:p>
              <a:pPr>
                <a:lnSpc>
                  <a:spcPct val="115000"/>
                </a:lnSpc>
              </a:pPr>
              <a:r>
                <a:rPr lang="en-US" sz="2000" dirty="0">
                  <a:solidFill>
                    <a:schemeClr val="lt1"/>
                  </a:solidFill>
                  <a:latin typeface="Calibri"/>
                  <a:ea typeface="Calibri"/>
                  <a:cs typeface="Calibri"/>
                  <a:sym typeface="Calibri"/>
                </a:rPr>
                <a:t>Apply safe storage principles in your own home.</a:t>
              </a:r>
              <a:endParaRPr sz="2000" dirty="0">
                <a:solidFill>
                  <a:schemeClr val="lt1"/>
                </a:solidFill>
                <a:latin typeface="Calibri"/>
                <a:ea typeface="Calibri"/>
                <a:cs typeface="Calibri"/>
                <a:sym typeface="Calibri"/>
              </a:endParaRPr>
            </a:p>
          </p:txBody>
        </p:sp>
      </p:grpSp>
      <p:grpSp>
        <p:nvGrpSpPr>
          <p:cNvPr id="10" name="Google Shape;116;g2e76405d16b_0_11">
            <a:extLst>
              <a:ext uri="{FF2B5EF4-FFF2-40B4-BE49-F238E27FC236}">
                <a16:creationId xmlns:a16="http://schemas.microsoft.com/office/drawing/2014/main" id="{81BA1A48-7163-4EC6-9AA7-3797D11A1290}"/>
              </a:ext>
            </a:extLst>
          </p:cNvPr>
          <p:cNvGrpSpPr/>
          <p:nvPr/>
        </p:nvGrpSpPr>
        <p:grpSpPr>
          <a:xfrm>
            <a:off x="8503920" y="2425217"/>
            <a:ext cx="2790705" cy="3207000"/>
            <a:chOff x="6119475" y="2914100"/>
            <a:chExt cx="2464200" cy="3207000"/>
          </a:xfrm>
        </p:grpSpPr>
        <p:sp>
          <p:nvSpPr>
            <p:cNvPr id="11" name="Google Shape;117;g2e76405d16b_0_11">
              <a:extLst>
                <a:ext uri="{FF2B5EF4-FFF2-40B4-BE49-F238E27FC236}">
                  <a16:creationId xmlns:a16="http://schemas.microsoft.com/office/drawing/2014/main" id="{FA32D13C-30DD-4E85-938C-4AA481D3540D}"/>
                </a:ext>
              </a:extLst>
            </p:cNvPr>
            <p:cNvSpPr/>
            <p:nvPr/>
          </p:nvSpPr>
          <p:spPr>
            <a:xfrm>
              <a:off x="6119475" y="2914100"/>
              <a:ext cx="2373900" cy="3207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dirty="0">
                <a:latin typeface="Calibri"/>
                <a:ea typeface="Calibri"/>
                <a:cs typeface="Calibri"/>
                <a:sym typeface="Calibri"/>
              </a:endParaRPr>
            </a:p>
          </p:txBody>
        </p:sp>
        <p:sp>
          <p:nvSpPr>
            <p:cNvPr id="12" name="Google Shape;118;g2e76405d16b_0_11">
              <a:extLst>
                <a:ext uri="{FF2B5EF4-FFF2-40B4-BE49-F238E27FC236}">
                  <a16:creationId xmlns:a16="http://schemas.microsoft.com/office/drawing/2014/main" id="{03573FB8-EFF7-4B46-9F32-75E6674DE884}"/>
                </a:ext>
              </a:extLst>
            </p:cNvPr>
            <p:cNvSpPr txBox="1"/>
            <p:nvPr/>
          </p:nvSpPr>
          <p:spPr>
            <a:xfrm>
              <a:off x="6209775" y="3011350"/>
              <a:ext cx="2373900" cy="1600408"/>
            </a:xfrm>
            <a:prstGeom prst="rect">
              <a:avLst/>
            </a:prstGeom>
            <a:noFill/>
            <a:ln>
              <a:noFill/>
            </a:ln>
          </p:spPr>
          <p:txBody>
            <a:bodyPr spcFirstLastPara="1" wrap="square" lIns="91425" tIns="91425" rIns="91425" bIns="91425" anchor="t" anchorCtr="0">
              <a:spAutoFit/>
            </a:bodyPr>
            <a:lstStyle/>
            <a:p>
              <a:pPr>
                <a:lnSpc>
                  <a:spcPct val="115000"/>
                </a:lnSpc>
              </a:pPr>
              <a:r>
                <a:rPr lang="en-US" sz="2000" dirty="0">
                  <a:solidFill>
                    <a:schemeClr val="lt1"/>
                  </a:solidFill>
                  <a:latin typeface="Calibri"/>
                  <a:ea typeface="Calibri"/>
                  <a:cs typeface="Calibri"/>
                  <a:sym typeface="Calibri"/>
                </a:rPr>
                <a:t>Get motivated to have conversations about secure storage of personal firearms.</a:t>
              </a:r>
              <a:endParaRPr sz="2000" dirty="0">
                <a:solidFill>
                  <a:schemeClr val="lt1"/>
                </a:solidFill>
                <a:latin typeface="Calibri"/>
                <a:ea typeface="Calibri"/>
                <a:cs typeface="Calibri"/>
                <a:sym typeface="Calibri"/>
              </a:endParaRPr>
            </a:p>
          </p:txBody>
        </p:sp>
      </p:grpSp>
      <p:sp>
        <p:nvSpPr>
          <p:cNvPr id="13" name="Google Shape;106;g2e76405d16b_0_11">
            <a:extLst>
              <a:ext uri="{FF2B5EF4-FFF2-40B4-BE49-F238E27FC236}">
                <a16:creationId xmlns:a16="http://schemas.microsoft.com/office/drawing/2014/main" id="{E1B3FB39-7364-4277-BF3C-6FBFBB1BF1F2}"/>
              </a:ext>
            </a:extLst>
          </p:cNvPr>
          <p:cNvSpPr txBox="1">
            <a:spLocks noGrp="1"/>
          </p:cNvSpPr>
          <p:nvPr>
            <p:ph type="body" idx="1"/>
          </p:nvPr>
        </p:nvSpPr>
        <p:spPr>
          <a:xfrm>
            <a:off x="1973475" y="1935249"/>
            <a:ext cx="402300" cy="360900"/>
          </a:xfrm>
          <a:prstGeom prst="rect">
            <a:avLst/>
          </a:prstGeom>
        </p:spPr>
        <p:txBody>
          <a:bodyPr spcFirstLastPara="1" wrap="square" lIns="91425" tIns="45700" rIns="91425" bIns="45700" anchor="t" anchorCtr="0">
            <a:noAutofit/>
          </a:bodyPr>
          <a:lstStyle/>
          <a:p>
            <a:pPr marL="0" indent="0">
              <a:lnSpc>
                <a:spcPct val="70000"/>
              </a:lnSpc>
              <a:buSzPts val="935"/>
              <a:buNone/>
            </a:pPr>
            <a:r>
              <a:rPr lang="en-US" b="1" dirty="0">
                <a:solidFill>
                  <a:schemeClr val="accent4"/>
                </a:solidFill>
              </a:rPr>
              <a:t>1</a:t>
            </a:r>
            <a:endParaRPr b="1" dirty="0">
              <a:solidFill>
                <a:schemeClr val="accent4"/>
              </a:solidFill>
            </a:endParaRPr>
          </a:p>
        </p:txBody>
      </p:sp>
      <p:sp>
        <p:nvSpPr>
          <p:cNvPr id="15" name="Google Shape;108;g2e76405d16b_0_11">
            <a:extLst>
              <a:ext uri="{FF2B5EF4-FFF2-40B4-BE49-F238E27FC236}">
                <a16:creationId xmlns:a16="http://schemas.microsoft.com/office/drawing/2014/main" id="{305DCD26-2F20-4811-B821-AF6DD70A6B32}"/>
              </a:ext>
            </a:extLst>
          </p:cNvPr>
          <p:cNvSpPr txBox="1">
            <a:spLocks/>
          </p:cNvSpPr>
          <p:nvPr/>
        </p:nvSpPr>
        <p:spPr>
          <a:xfrm>
            <a:off x="5950525" y="1911567"/>
            <a:ext cx="402300" cy="360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eaLnBrk="1" hangingPunct="1">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eaLnBrk="1" hangingPunct="1">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eaLnBrk="1" hangingPunct="1">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70000"/>
              </a:lnSpc>
              <a:buSzPts val="935"/>
              <a:buFont typeface="Arial"/>
              <a:buNone/>
            </a:pPr>
            <a:r>
              <a:rPr lang="en-US" b="1" dirty="0">
                <a:solidFill>
                  <a:schemeClr val="accent4"/>
                </a:solidFill>
              </a:rPr>
              <a:t>2</a:t>
            </a:r>
          </a:p>
        </p:txBody>
      </p:sp>
      <p:sp>
        <p:nvSpPr>
          <p:cNvPr id="16" name="Google Shape;109;g2e76405d16b_0_11">
            <a:extLst>
              <a:ext uri="{FF2B5EF4-FFF2-40B4-BE49-F238E27FC236}">
                <a16:creationId xmlns:a16="http://schemas.microsoft.com/office/drawing/2014/main" id="{06C63B6C-D53B-4F2E-95AE-1A00581670CB}"/>
              </a:ext>
            </a:extLst>
          </p:cNvPr>
          <p:cNvSpPr txBox="1">
            <a:spLocks/>
          </p:cNvSpPr>
          <p:nvPr/>
        </p:nvSpPr>
        <p:spPr>
          <a:xfrm>
            <a:off x="9816225" y="1911567"/>
            <a:ext cx="402300" cy="360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eaLnBrk="1" hangingPunct="1">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eaLnBrk="1" hangingPunct="1">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eaLnBrk="1" hangingPunct="1">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70000"/>
              </a:lnSpc>
              <a:buSzPts val="935"/>
              <a:buFont typeface="Arial"/>
              <a:buNone/>
            </a:pPr>
            <a:r>
              <a:rPr lang="en-US" b="1" dirty="0">
                <a:solidFill>
                  <a:schemeClr val="accent4"/>
                </a:solidFill>
              </a:rPr>
              <a:t>3</a:t>
            </a:r>
          </a:p>
        </p:txBody>
      </p:sp>
    </p:spTree>
    <p:extLst>
      <p:ext uri="{BB962C8B-B14F-4D97-AF65-F5344CB8AC3E}">
        <p14:creationId xmlns:p14="http://schemas.microsoft.com/office/powerpoint/2010/main" val="282191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4;g2e76405d16b_0_18">
            <a:extLst>
              <a:ext uri="{FF2B5EF4-FFF2-40B4-BE49-F238E27FC236}">
                <a16:creationId xmlns:a16="http://schemas.microsoft.com/office/drawing/2014/main" id="{DD5B1E68-E655-4E3F-B268-7F20093CCE14}"/>
              </a:ext>
            </a:extLst>
          </p:cNvPr>
          <p:cNvSpPr txBox="1">
            <a:spLocks noGrp="1"/>
          </p:cNvSpPr>
          <p:nvPr>
            <p:ph type="title"/>
          </p:nvPr>
        </p:nvSpPr>
        <p:spPr>
          <a:xfrm>
            <a:off x="2007750" y="2615701"/>
            <a:ext cx="7886700" cy="1325700"/>
          </a:xfrm>
          <a:prstGeom prst="rect">
            <a:avLst/>
          </a:prstGeom>
        </p:spPr>
        <p:txBody>
          <a:bodyPr spcFirstLastPara="1" wrap="square" lIns="91425" tIns="45700" rIns="91425" bIns="45700" anchor="ctr" anchorCtr="0">
            <a:normAutofit/>
          </a:bodyPr>
          <a:lstStyle/>
          <a:p>
            <a:pPr marL="457200" algn="ctr"/>
            <a:r>
              <a:rPr lang="en-US" b="1" dirty="0">
                <a:latin typeface="Arial" panose="020B0604020202020204" pitchFamily="34" charset="0"/>
                <a:cs typeface="Arial" panose="020B0604020202020204" pitchFamily="34" charset="0"/>
              </a:rPr>
              <a:t>Firearms, Suicide Risk, and Safe Storage </a:t>
            </a:r>
            <a:endParaRP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1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2C4F-302D-4DEC-8A49-95D5013AA381}"/>
              </a:ext>
            </a:extLst>
          </p:cNvPr>
          <p:cNvSpPr>
            <a:spLocks noGrp="1"/>
          </p:cNvSpPr>
          <p:nvPr>
            <p:ph type="title"/>
          </p:nvPr>
        </p:nvSpPr>
        <p:spPr/>
        <p:txBody>
          <a:bodyPr/>
          <a:lstStyle/>
          <a:p>
            <a:r>
              <a:rPr lang="en-US" dirty="0"/>
              <a:t>Suicide Prevention</a:t>
            </a:r>
          </a:p>
        </p:txBody>
      </p:sp>
      <p:sp>
        <p:nvSpPr>
          <p:cNvPr id="3" name="Text Placeholder 2">
            <a:extLst>
              <a:ext uri="{FF2B5EF4-FFF2-40B4-BE49-F238E27FC236}">
                <a16:creationId xmlns:a16="http://schemas.microsoft.com/office/drawing/2014/main" id="{F9ED72BD-D289-468D-8FE3-83DAAC9FE6D1}"/>
              </a:ext>
            </a:extLst>
          </p:cNvPr>
          <p:cNvSpPr>
            <a:spLocks noGrp="1"/>
          </p:cNvSpPr>
          <p:nvPr>
            <p:ph type="body" idx="1"/>
          </p:nvPr>
        </p:nvSpPr>
        <p:spPr/>
        <p:txBody>
          <a:bodyPr/>
          <a:lstStyle/>
          <a:p>
            <a:pPr marL="0" indent="0">
              <a:buNone/>
            </a:pPr>
            <a:r>
              <a:rPr lang="en-US" dirty="0"/>
              <a:t>Take a moment to reflect.</a:t>
            </a:r>
          </a:p>
          <a:p>
            <a:pPr marL="0" indent="0">
              <a:buNone/>
            </a:pPr>
            <a:endParaRPr lang="en-US" dirty="0"/>
          </a:p>
          <a:p>
            <a:pPr marL="0" indent="0">
              <a:buNone/>
            </a:pPr>
            <a:r>
              <a:rPr lang="en-US" dirty="0"/>
              <a:t>What do you need to do to prevent suicide in your command?</a:t>
            </a:r>
          </a:p>
        </p:txBody>
      </p:sp>
    </p:spTree>
    <p:extLst>
      <p:ext uri="{BB962C8B-B14F-4D97-AF65-F5344CB8AC3E}">
        <p14:creationId xmlns:p14="http://schemas.microsoft.com/office/powerpoint/2010/main" val="317074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6825-77B4-4DDE-988D-6AAA93A90006}"/>
              </a:ext>
            </a:extLst>
          </p:cNvPr>
          <p:cNvSpPr>
            <a:spLocks noGrp="1"/>
          </p:cNvSpPr>
          <p:nvPr>
            <p:ph type="title"/>
          </p:nvPr>
        </p:nvSpPr>
        <p:spPr/>
        <p:txBody>
          <a:bodyPr/>
          <a:lstStyle/>
          <a:p>
            <a:r>
              <a:rPr lang="en-US" dirty="0"/>
              <a:t>Firearm Ownership in the U.S.</a:t>
            </a:r>
          </a:p>
        </p:txBody>
      </p:sp>
      <p:sp>
        <p:nvSpPr>
          <p:cNvPr id="4" name="Google Shape;131;g2e76405d16b_0_56">
            <a:extLst>
              <a:ext uri="{FF2B5EF4-FFF2-40B4-BE49-F238E27FC236}">
                <a16:creationId xmlns:a16="http://schemas.microsoft.com/office/drawing/2014/main" id="{BA682DC2-DC37-48CE-95E0-B28D8DE71676}"/>
              </a:ext>
            </a:extLst>
          </p:cNvPr>
          <p:cNvSpPr txBox="1">
            <a:spLocks noGrp="1"/>
          </p:cNvSpPr>
          <p:nvPr>
            <p:ph type="body" idx="1"/>
          </p:nvPr>
        </p:nvSpPr>
        <p:spPr>
          <a:xfrm>
            <a:off x="2152650" y="5809003"/>
            <a:ext cx="3495900" cy="425910"/>
          </a:xfrm>
          <a:prstGeom prst="rect">
            <a:avLst/>
          </a:prstGeom>
        </p:spPr>
        <p:txBody>
          <a:bodyPr spcFirstLastPara="1" wrap="square" lIns="91425" tIns="45700" rIns="91425" bIns="45700" anchor="t" anchorCtr="0">
            <a:normAutofit/>
          </a:bodyPr>
          <a:lstStyle/>
          <a:p>
            <a:pPr marL="0" indent="0">
              <a:buNone/>
            </a:pPr>
            <a:r>
              <a:rPr lang="en-US" sz="900" dirty="0">
                <a:latin typeface="Arial" panose="020B0604020202020204" pitchFamily="34" charset="0"/>
                <a:cs typeface="Arial" panose="020B0604020202020204" pitchFamily="34" charset="0"/>
              </a:rPr>
              <a:t>Source: Pew Research Center, 2023</a:t>
            </a:r>
            <a:endParaRPr sz="900" dirty="0">
              <a:latin typeface="Arial" panose="020B0604020202020204" pitchFamily="34" charset="0"/>
              <a:cs typeface="Arial" panose="020B0604020202020204" pitchFamily="34" charset="0"/>
            </a:endParaRPr>
          </a:p>
        </p:txBody>
      </p:sp>
      <p:pic>
        <p:nvPicPr>
          <p:cNvPr id="6" name="Google Shape;133;g2e76405d16b_0_56">
            <a:extLst>
              <a:ext uri="{FF2B5EF4-FFF2-40B4-BE49-F238E27FC236}">
                <a16:creationId xmlns:a16="http://schemas.microsoft.com/office/drawing/2014/main" id="{0961F959-6C30-42E4-81D7-D62F95148185}"/>
              </a:ext>
            </a:extLst>
          </p:cNvPr>
          <p:cNvPicPr preferRelativeResize="0"/>
          <p:nvPr/>
        </p:nvPicPr>
        <p:blipFill rotWithShape="1">
          <a:blip r:embed="rId2">
            <a:alphaModFix/>
          </a:blip>
          <a:srcRect t="8941"/>
          <a:stretch/>
        </p:blipFill>
        <p:spPr>
          <a:xfrm>
            <a:off x="6287325" y="1944325"/>
            <a:ext cx="2976574" cy="4427750"/>
          </a:xfrm>
          <a:prstGeom prst="rect">
            <a:avLst/>
          </a:prstGeom>
          <a:noFill/>
          <a:ln>
            <a:noFill/>
          </a:ln>
        </p:spPr>
      </p:pic>
      <p:pic>
        <p:nvPicPr>
          <p:cNvPr id="7" name="Google Shape;134;g2e76405d16b_0_56">
            <a:extLst>
              <a:ext uri="{FF2B5EF4-FFF2-40B4-BE49-F238E27FC236}">
                <a16:creationId xmlns:a16="http://schemas.microsoft.com/office/drawing/2014/main" id="{C3E66A22-6AC9-47EF-AA2A-5E7D105E6B81}"/>
              </a:ext>
            </a:extLst>
          </p:cNvPr>
          <p:cNvPicPr preferRelativeResize="0"/>
          <p:nvPr/>
        </p:nvPicPr>
        <p:blipFill>
          <a:blip r:embed="rId3">
            <a:alphaModFix/>
          </a:blip>
          <a:stretch>
            <a:fillRect/>
          </a:stretch>
        </p:blipFill>
        <p:spPr>
          <a:xfrm>
            <a:off x="2332872" y="3301639"/>
            <a:ext cx="3135450" cy="532625"/>
          </a:xfrm>
          <a:prstGeom prst="rect">
            <a:avLst/>
          </a:prstGeom>
          <a:noFill/>
          <a:ln>
            <a:noFill/>
          </a:ln>
        </p:spPr>
      </p:pic>
      <p:sp>
        <p:nvSpPr>
          <p:cNvPr id="8" name="Google Shape;135;g2e76405d16b_0_56">
            <a:extLst>
              <a:ext uri="{FF2B5EF4-FFF2-40B4-BE49-F238E27FC236}">
                <a16:creationId xmlns:a16="http://schemas.microsoft.com/office/drawing/2014/main" id="{A914C3F8-C31C-463B-AF19-270F88D3A8D5}"/>
              </a:ext>
            </a:extLst>
          </p:cNvPr>
          <p:cNvSpPr txBox="1"/>
          <p:nvPr/>
        </p:nvSpPr>
        <p:spPr>
          <a:xfrm>
            <a:off x="6287325" y="1874825"/>
            <a:ext cx="2362500" cy="319500"/>
          </a:xfrm>
          <a:prstGeom prst="rect">
            <a:avLst/>
          </a:prstGeom>
          <a:noFill/>
          <a:ln>
            <a:noFill/>
          </a:ln>
        </p:spPr>
        <p:txBody>
          <a:bodyPr spcFirstLastPara="1" wrap="square" lIns="91425" tIns="91425" rIns="91425" bIns="91425" anchor="t" anchorCtr="0">
            <a:noAutofit/>
          </a:bodyPr>
          <a:lstStyle/>
          <a:p>
            <a:r>
              <a:rPr lang="en-US" sz="1300" b="1" dirty="0">
                <a:solidFill>
                  <a:schemeClr val="dk1"/>
                </a:solidFill>
                <a:highlight>
                  <a:schemeClr val="lt1"/>
                </a:highlight>
              </a:rPr>
              <a:t>Percent who say they…</a:t>
            </a:r>
            <a:endParaRPr sz="1300" b="1" dirty="0">
              <a:solidFill>
                <a:schemeClr val="dk1"/>
              </a:solidFill>
              <a:highlight>
                <a:schemeClr val="lt1"/>
              </a:highlight>
            </a:endParaRPr>
          </a:p>
        </p:txBody>
      </p:sp>
    </p:spTree>
    <p:extLst>
      <p:ext uri="{BB962C8B-B14F-4D97-AF65-F5344CB8AC3E}">
        <p14:creationId xmlns:p14="http://schemas.microsoft.com/office/powerpoint/2010/main" val="347669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6DE5-E0FE-4E95-8778-C3380688A183}"/>
              </a:ext>
            </a:extLst>
          </p:cNvPr>
          <p:cNvSpPr>
            <a:spLocks noGrp="1"/>
          </p:cNvSpPr>
          <p:nvPr>
            <p:ph type="title"/>
          </p:nvPr>
        </p:nvSpPr>
        <p:spPr/>
        <p:txBody>
          <a:bodyPr/>
          <a:lstStyle/>
          <a:p>
            <a:r>
              <a:rPr lang="en-US" dirty="0"/>
              <a:t>Firearm Commerce in the U.S.</a:t>
            </a:r>
          </a:p>
        </p:txBody>
      </p:sp>
      <p:sp>
        <p:nvSpPr>
          <p:cNvPr id="4" name="Google Shape;131;g2e76405d16b_0_56">
            <a:extLst>
              <a:ext uri="{FF2B5EF4-FFF2-40B4-BE49-F238E27FC236}">
                <a16:creationId xmlns:a16="http://schemas.microsoft.com/office/drawing/2014/main" id="{1C248899-E621-47DA-B62D-5F4EA026CD80}"/>
              </a:ext>
            </a:extLst>
          </p:cNvPr>
          <p:cNvSpPr txBox="1">
            <a:spLocks noGrp="1"/>
          </p:cNvSpPr>
          <p:nvPr>
            <p:ph type="body" idx="1"/>
          </p:nvPr>
        </p:nvSpPr>
        <p:spPr>
          <a:xfrm>
            <a:off x="2152650" y="5809003"/>
            <a:ext cx="3495900" cy="425910"/>
          </a:xfrm>
          <a:prstGeom prst="rect">
            <a:avLst/>
          </a:prstGeom>
        </p:spPr>
        <p:txBody>
          <a:bodyPr spcFirstLastPara="1" wrap="square" lIns="91425" tIns="45700" rIns="91425" bIns="45700" anchor="t" anchorCtr="0">
            <a:normAutofit/>
          </a:bodyPr>
          <a:lstStyle/>
          <a:p>
            <a:pPr marL="0" indent="0">
              <a:buNone/>
            </a:pPr>
            <a:r>
              <a:rPr lang="en-US" sz="900" dirty="0">
                <a:latin typeface="Arial" panose="020B0604020202020204" pitchFamily="34" charset="0"/>
                <a:cs typeface="Arial" panose="020B0604020202020204" pitchFamily="34" charset="0"/>
              </a:rPr>
              <a:t>ATF, Firearms Commerce in the United States, 2021</a:t>
            </a:r>
          </a:p>
        </p:txBody>
      </p:sp>
      <p:sp>
        <p:nvSpPr>
          <p:cNvPr id="5" name="Rectangle 4">
            <a:extLst>
              <a:ext uri="{FF2B5EF4-FFF2-40B4-BE49-F238E27FC236}">
                <a16:creationId xmlns:a16="http://schemas.microsoft.com/office/drawing/2014/main" id="{071F42C8-DEDC-4DCA-9FD3-9D751BAF62C2}"/>
              </a:ext>
            </a:extLst>
          </p:cNvPr>
          <p:cNvSpPr/>
          <p:nvPr/>
        </p:nvSpPr>
        <p:spPr>
          <a:xfrm>
            <a:off x="5978820" y="3275113"/>
            <a:ext cx="234360" cy="307777"/>
          </a:xfrm>
          <a:prstGeom prst="rect">
            <a:avLst/>
          </a:prstGeom>
        </p:spPr>
        <p:txBody>
          <a:bodyPr wrap="none">
            <a:spAutoFit/>
          </a:bodyPr>
          <a:lstStyle/>
          <a:p>
            <a:r>
              <a:rPr lang="en-US" dirty="0"/>
              <a:t> </a:t>
            </a:r>
          </a:p>
        </p:txBody>
      </p:sp>
      <p:graphicFrame>
        <p:nvGraphicFramePr>
          <p:cNvPr id="6" name="Table 5">
            <a:extLst>
              <a:ext uri="{FF2B5EF4-FFF2-40B4-BE49-F238E27FC236}">
                <a16:creationId xmlns:a16="http://schemas.microsoft.com/office/drawing/2014/main" id="{70269FAE-29B2-49BF-8E4D-84E619CD75FE}"/>
              </a:ext>
            </a:extLst>
          </p:cNvPr>
          <p:cNvGraphicFramePr>
            <a:graphicFrameLocks noGrp="1"/>
          </p:cNvGraphicFramePr>
          <p:nvPr>
            <p:extLst>
              <p:ext uri="{D42A27DB-BD31-4B8C-83A1-F6EECF244321}">
                <p14:modId xmlns:p14="http://schemas.microsoft.com/office/powerpoint/2010/main" val="3320437573"/>
              </p:ext>
            </p:extLst>
          </p:nvPr>
        </p:nvGraphicFramePr>
        <p:xfrm>
          <a:off x="2368269" y="1967490"/>
          <a:ext cx="7725196" cy="3453847"/>
        </p:xfrm>
        <a:graphic>
          <a:graphicData uri="http://schemas.openxmlformats.org/drawingml/2006/table">
            <a:tbl>
              <a:tblPr firstRow="1" bandRow="1">
                <a:tableStyleId>{F5AB1C69-6EDB-4FF4-983F-18BD219EF322}</a:tableStyleId>
              </a:tblPr>
              <a:tblGrid>
                <a:gridCol w="1931299">
                  <a:extLst>
                    <a:ext uri="{9D8B030D-6E8A-4147-A177-3AD203B41FA5}">
                      <a16:colId xmlns:a16="http://schemas.microsoft.com/office/drawing/2014/main" val="1212218196"/>
                    </a:ext>
                  </a:extLst>
                </a:gridCol>
                <a:gridCol w="1931299">
                  <a:extLst>
                    <a:ext uri="{9D8B030D-6E8A-4147-A177-3AD203B41FA5}">
                      <a16:colId xmlns:a16="http://schemas.microsoft.com/office/drawing/2014/main" val="323371349"/>
                    </a:ext>
                  </a:extLst>
                </a:gridCol>
                <a:gridCol w="1931299">
                  <a:extLst>
                    <a:ext uri="{9D8B030D-6E8A-4147-A177-3AD203B41FA5}">
                      <a16:colId xmlns:a16="http://schemas.microsoft.com/office/drawing/2014/main" val="4175610000"/>
                    </a:ext>
                  </a:extLst>
                </a:gridCol>
                <a:gridCol w="1931299">
                  <a:extLst>
                    <a:ext uri="{9D8B030D-6E8A-4147-A177-3AD203B41FA5}">
                      <a16:colId xmlns:a16="http://schemas.microsoft.com/office/drawing/2014/main" val="2585306648"/>
                    </a:ext>
                  </a:extLst>
                </a:gridCol>
              </a:tblGrid>
              <a:tr h="775711">
                <a:tc>
                  <a:txBody>
                    <a:bodyPr/>
                    <a:lstStyle/>
                    <a:p>
                      <a:pPr marL="0" marR="0" lvl="0" indent="0" algn="ctr" rtl="0">
                        <a:spcBef>
                          <a:spcPts val="0"/>
                        </a:spcBef>
                        <a:spcAft>
                          <a:spcPts val="0"/>
                        </a:spcAft>
                        <a:buNone/>
                      </a:pPr>
                      <a:r>
                        <a:rPr lang="en-US" sz="1800" u="none" strike="noStrike" cap="none" dirty="0"/>
                        <a:t>Year</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Guns Manufactured</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Guns </a:t>
                      </a:r>
                      <a:endParaRPr dirty="0"/>
                    </a:p>
                    <a:p>
                      <a:pPr marL="0" marR="0" lvl="0" indent="0" algn="ctr" rtl="0">
                        <a:spcBef>
                          <a:spcPts val="0"/>
                        </a:spcBef>
                        <a:spcAft>
                          <a:spcPts val="0"/>
                        </a:spcAft>
                        <a:buNone/>
                      </a:pPr>
                      <a:r>
                        <a:rPr lang="en-US" sz="1800" u="none" strike="noStrike" cap="none" dirty="0"/>
                        <a:t>Exported</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Guns </a:t>
                      </a:r>
                      <a:endParaRPr dirty="0"/>
                    </a:p>
                    <a:p>
                      <a:pPr marL="0" marR="0" lvl="0" indent="0" algn="ctr" rtl="0">
                        <a:spcBef>
                          <a:spcPts val="0"/>
                        </a:spcBef>
                        <a:spcAft>
                          <a:spcPts val="0"/>
                        </a:spcAft>
                        <a:buNone/>
                      </a:pPr>
                      <a:r>
                        <a:rPr lang="en-US" sz="1800" u="none" strike="noStrike" cap="none" dirty="0"/>
                        <a:t>Imported</a:t>
                      </a:r>
                      <a:endParaRPr sz="1800" u="none" strike="noStrike" cap="none" dirty="0"/>
                    </a:p>
                  </a:txBody>
                  <a:tcPr marL="91450" marR="91450" marT="45725" marB="45725"/>
                </a:tc>
                <a:extLst>
                  <a:ext uri="{0D108BD9-81ED-4DB2-BD59-A6C34878D82A}">
                    <a16:rowId xmlns:a16="http://schemas.microsoft.com/office/drawing/2014/main" val="1647011198"/>
                  </a:ext>
                </a:extLst>
              </a:tr>
              <a:tr h="892712">
                <a:tc>
                  <a:txBody>
                    <a:bodyPr/>
                    <a:lstStyle/>
                    <a:p>
                      <a:pPr marL="0" marR="0" lvl="0" indent="0" algn="l" rtl="0">
                        <a:spcBef>
                          <a:spcPts val="0"/>
                        </a:spcBef>
                        <a:spcAft>
                          <a:spcPts val="0"/>
                        </a:spcAft>
                        <a:buNone/>
                      </a:pPr>
                      <a:r>
                        <a:rPr lang="en-US" sz="1800" u="none" strike="noStrike" cap="none" dirty="0"/>
                        <a:t>1986</a:t>
                      </a:r>
                      <a:endParaRPr sz="1800" dirty="0"/>
                    </a:p>
                  </a:txBody>
                  <a:tcPr marL="91450" marR="91450" marT="45725" marB="45725"/>
                </a:tc>
                <a:tc>
                  <a:txBody>
                    <a:bodyPr/>
                    <a:lstStyle/>
                    <a:p>
                      <a:pPr marL="0" marR="0" lvl="0" indent="0" algn="r" rtl="0">
                        <a:spcBef>
                          <a:spcPts val="0"/>
                        </a:spcBef>
                        <a:spcAft>
                          <a:spcPts val="0"/>
                        </a:spcAft>
                        <a:buNone/>
                      </a:pPr>
                      <a:r>
                        <a:rPr lang="en-US" sz="1800" dirty="0"/>
                        <a:t>3,040,934</a:t>
                      </a:r>
                      <a:endParaRPr sz="1800" dirty="0"/>
                    </a:p>
                  </a:txBody>
                  <a:tcPr marL="91450" marR="91450" marT="45725" marB="45725"/>
                </a:tc>
                <a:tc>
                  <a:txBody>
                    <a:bodyPr/>
                    <a:lstStyle/>
                    <a:p>
                      <a:pPr marL="0" marR="0" lvl="0" indent="0" algn="r" rtl="0">
                        <a:spcBef>
                          <a:spcPts val="0"/>
                        </a:spcBef>
                        <a:spcAft>
                          <a:spcPts val="0"/>
                        </a:spcAft>
                        <a:buNone/>
                      </a:pPr>
                      <a:r>
                        <a:rPr lang="en-US" sz="1800" dirty="0"/>
                        <a:t>217,448</a:t>
                      </a:r>
                      <a:endParaRPr sz="1800" dirty="0"/>
                    </a:p>
                  </a:txBody>
                  <a:tcPr marL="91450" marR="91450" marT="45725" marB="45725"/>
                </a:tc>
                <a:tc>
                  <a:txBody>
                    <a:bodyPr/>
                    <a:lstStyle/>
                    <a:p>
                      <a:pPr marL="0" marR="0" lvl="0" indent="0" algn="r" rtl="0">
                        <a:spcBef>
                          <a:spcPts val="0"/>
                        </a:spcBef>
                        <a:spcAft>
                          <a:spcPts val="0"/>
                        </a:spcAft>
                        <a:buNone/>
                      </a:pPr>
                      <a:r>
                        <a:rPr lang="en-US" sz="1800" dirty="0"/>
                        <a:t>701,000</a:t>
                      </a:r>
                      <a:endParaRPr sz="1800" dirty="0"/>
                    </a:p>
                  </a:txBody>
                  <a:tcPr marL="91450" marR="91450" marT="45725" marB="45725"/>
                </a:tc>
                <a:extLst>
                  <a:ext uri="{0D108BD9-81ED-4DB2-BD59-A6C34878D82A}">
                    <a16:rowId xmlns:a16="http://schemas.microsoft.com/office/drawing/2014/main" val="2820157236"/>
                  </a:ext>
                </a:extLst>
              </a:tr>
              <a:tr h="892712">
                <a:tc>
                  <a:txBody>
                    <a:bodyPr/>
                    <a:lstStyle/>
                    <a:p>
                      <a:pPr marL="0" marR="0" lvl="0" indent="0" algn="l" rtl="0">
                        <a:spcBef>
                          <a:spcPts val="0"/>
                        </a:spcBef>
                        <a:spcAft>
                          <a:spcPts val="0"/>
                        </a:spcAft>
                        <a:buNone/>
                      </a:pPr>
                      <a:r>
                        <a:rPr lang="en-US" sz="1800" dirty="0"/>
                        <a:t>2000</a:t>
                      </a:r>
                      <a:endParaRPr sz="1800" dirty="0"/>
                    </a:p>
                  </a:txBody>
                  <a:tcPr marL="91450" marR="91450" marT="45725" marB="45725"/>
                </a:tc>
                <a:tc>
                  <a:txBody>
                    <a:bodyPr/>
                    <a:lstStyle/>
                    <a:p>
                      <a:pPr marL="0" marR="0" lvl="0" indent="0" algn="r" rtl="0">
                        <a:spcBef>
                          <a:spcPts val="0"/>
                        </a:spcBef>
                        <a:spcAft>
                          <a:spcPts val="0"/>
                        </a:spcAft>
                        <a:buNone/>
                      </a:pPr>
                      <a:r>
                        <a:rPr lang="en-US" sz="1800" dirty="0"/>
                        <a:t>3,793,541</a:t>
                      </a:r>
                      <a:endParaRPr sz="1800" dirty="0"/>
                    </a:p>
                  </a:txBody>
                  <a:tcPr marL="91450" marR="91450" marT="45725" marB="45725"/>
                </a:tc>
                <a:tc>
                  <a:txBody>
                    <a:bodyPr/>
                    <a:lstStyle/>
                    <a:p>
                      <a:pPr marL="0" marR="0" lvl="0" indent="0" algn="r" rtl="0">
                        <a:spcBef>
                          <a:spcPts val="0"/>
                        </a:spcBef>
                        <a:spcAft>
                          <a:spcPts val="0"/>
                        </a:spcAft>
                        <a:buNone/>
                      </a:pPr>
                      <a:r>
                        <a:rPr lang="en-US" sz="1800" dirty="0"/>
                        <a:t>172,627</a:t>
                      </a:r>
                      <a:endParaRPr sz="1800" dirty="0"/>
                    </a:p>
                  </a:txBody>
                  <a:tcPr marL="91450" marR="91450" marT="45725" marB="45725"/>
                </a:tc>
                <a:tc>
                  <a:txBody>
                    <a:bodyPr/>
                    <a:lstStyle/>
                    <a:p>
                      <a:pPr marL="0" marR="0" lvl="0" indent="0" algn="r" rtl="0">
                        <a:spcBef>
                          <a:spcPts val="0"/>
                        </a:spcBef>
                        <a:spcAft>
                          <a:spcPts val="0"/>
                        </a:spcAft>
                        <a:buNone/>
                      </a:pPr>
                      <a:r>
                        <a:rPr lang="en-US" sz="1800" dirty="0"/>
                        <a:t>1,096,782</a:t>
                      </a:r>
                      <a:endParaRPr sz="1800" dirty="0"/>
                    </a:p>
                  </a:txBody>
                  <a:tcPr marL="91450" marR="91450" marT="45725" marB="45725"/>
                </a:tc>
                <a:extLst>
                  <a:ext uri="{0D108BD9-81ED-4DB2-BD59-A6C34878D82A}">
                    <a16:rowId xmlns:a16="http://schemas.microsoft.com/office/drawing/2014/main" val="4000381134"/>
                  </a:ext>
                </a:extLst>
              </a:tr>
              <a:tr h="892712">
                <a:tc>
                  <a:txBody>
                    <a:bodyPr/>
                    <a:lstStyle/>
                    <a:p>
                      <a:pPr marL="0" marR="0" lvl="0" indent="0" algn="l" rtl="0">
                        <a:spcBef>
                          <a:spcPts val="0"/>
                        </a:spcBef>
                        <a:spcAft>
                          <a:spcPts val="0"/>
                        </a:spcAft>
                        <a:buNone/>
                      </a:pPr>
                      <a:r>
                        <a:rPr lang="en-US" sz="1800" dirty="0"/>
                        <a:t>2018</a:t>
                      </a:r>
                      <a:endParaRPr sz="1800" dirty="0"/>
                    </a:p>
                  </a:txBody>
                  <a:tcPr marL="91450" marR="91450" marT="45725" marB="45725"/>
                </a:tc>
                <a:tc>
                  <a:txBody>
                    <a:bodyPr/>
                    <a:lstStyle/>
                    <a:p>
                      <a:pPr marL="0" marR="0" lvl="0" indent="0" algn="r" rtl="0">
                        <a:spcBef>
                          <a:spcPts val="0"/>
                        </a:spcBef>
                        <a:spcAft>
                          <a:spcPts val="0"/>
                        </a:spcAft>
                        <a:buNone/>
                      </a:pPr>
                      <a:r>
                        <a:rPr lang="en-US" sz="1800" dirty="0"/>
                        <a:t>9,052,628</a:t>
                      </a:r>
                      <a:endParaRPr sz="1800" dirty="0"/>
                    </a:p>
                  </a:txBody>
                  <a:tcPr marL="91450" marR="91450" marT="45725" marB="45725"/>
                </a:tc>
                <a:tc>
                  <a:txBody>
                    <a:bodyPr/>
                    <a:lstStyle/>
                    <a:p>
                      <a:pPr marL="0" marR="0" lvl="0" indent="0" algn="r" rtl="0">
                        <a:spcBef>
                          <a:spcPts val="0"/>
                        </a:spcBef>
                        <a:spcAft>
                          <a:spcPts val="0"/>
                        </a:spcAft>
                        <a:buNone/>
                      </a:pPr>
                      <a:r>
                        <a:rPr lang="en-US" sz="1800" dirty="0"/>
                        <a:t>554,237</a:t>
                      </a:r>
                      <a:endParaRPr sz="1800" dirty="0"/>
                    </a:p>
                  </a:txBody>
                  <a:tcPr marL="91450" marR="91450" marT="45725" marB="45725"/>
                </a:tc>
                <a:tc>
                  <a:txBody>
                    <a:bodyPr/>
                    <a:lstStyle/>
                    <a:p>
                      <a:pPr marL="0" marR="0" lvl="0" indent="0" algn="r" rtl="0">
                        <a:spcBef>
                          <a:spcPts val="0"/>
                        </a:spcBef>
                        <a:spcAft>
                          <a:spcPts val="0"/>
                        </a:spcAft>
                        <a:buNone/>
                      </a:pPr>
                      <a:r>
                        <a:rPr lang="en-US" sz="1800" dirty="0"/>
                        <a:t>4,305,851</a:t>
                      </a:r>
                      <a:endParaRPr sz="1800" dirty="0"/>
                    </a:p>
                  </a:txBody>
                  <a:tcPr marL="91450" marR="91450" marT="45725" marB="45725"/>
                </a:tc>
                <a:extLst>
                  <a:ext uri="{0D108BD9-81ED-4DB2-BD59-A6C34878D82A}">
                    <a16:rowId xmlns:a16="http://schemas.microsoft.com/office/drawing/2014/main" val="909018205"/>
                  </a:ext>
                </a:extLst>
              </a:tr>
            </a:tbl>
          </a:graphicData>
        </a:graphic>
      </p:graphicFrame>
    </p:spTree>
    <p:extLst>
      <p:ext uri="{BB962C8B-B14F-4D97-AF65-F5344CB8AC3E}">
        <p14:creationId xmlns:p14="http://schemas.microsoft.com/office/powerpoint/2010/main" val="48314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2229-B775-49F2-8381-CD9D17D2B941}"/>
              </a:ext>
            </a:extLst>
          </p:cNvPr>
          <p:cNvSpPr>
            <a:spLocks noGrp="1"/>
          </p:cNvSpPr>
          <p:nvPr>
            <p:ph type="title"/>
          </p:nvPr>
        </p:nvSpPr>
        <p:spPr/>
        <p:txBody>
          <a:bodyPr/>
          <a:lstStyle/>
          <a:p>
            <a:r>
              <a:rPr lang="en-US" dirty="0"/>
              <a:t>Firearms &amp; Suicide Risk</a:t>
            </a:r>
          </a:p>
        </p:txBody>
      </p:sp>
      <p:sp>
        <p:nvSpPr>
          <p:cNvPr id="4" name="Google Shape;142;g2e76405d16b_0_41">
            <a:extLst>
              <a:ext uri="{FF2B5EF4-FFF2-40B4-BE49-F238E27FC236}">
                <a16:creationId xmlns:a16="http://schemas.microsoft.com/office/drawing/2014/main" id="{970297E6-D300-495F-A854-59E3F1B661DB}"/>
              </a:ext>
            </a:extLst>
          </p:cNvPr>
          <p:cNvSpPr txBox="1">
            <a:spLocks noGrp="1"/>
          </p:cNvSpPr>
          <p:nvPr>
            <p:ph type="body" idx="1"/>
          </p:nvPr>
        </p:nvSpPr>
        <p:spPr>
          <a:xfrm>
            <a:off x="7528816" y="2165304"/>
            <a:ext cx="2702889" cy="3438430"/>
          </a:xfrm>
          <a:prstGeom prst="rect">
            <a:avLst/>
          </a:prstGeom>
        </p:spPr>
        <p:txBody>
          <a:bodyPr spcFirstLastPara="1" wrap="square" lIns="91425" tIns="45700" rIns="91425" bIns="45700" anchor="t" anchorCtr="0">
            <a:noAutofit/>
          </a:bodyPr>
          <a:lstStyle/>
          <a:p>
            <a:pPr marL="171450" indent="-158750">
              <a:lnSpc>
                <a:spcPct val="115000"/>
              </a:lnSpc>
              <a:buSzPts val="1600"/>
            </a:pPr>
            <a:r>
              <a:rPr lang="en-US" sz="1600" dirty="0"/>
              <a:t>Suicide - 11</a:t>
            </a:r>
            <a:r>
              <a:rPr lang="en-US" sz="1600" baseline="30000" dirty="0"/>
              <a:t>th</a:t>
            </a:r>
            <a:r>
              <a:rPr lang="en-US" sz="1600" dirty="0"/>
              <a:t> leading cause of death in US (2022)</a:t>
            </a:r>
            <a:endParaRPr sz="1600" dirty="0"/>
          </a:p>
          <a:p>
            <a:pPr marL="514350" lvl="1" indent="-158750">
              <a:lnSpc>
                <a:spcPct val="115000"/>
              </a:lnSpc>
              <a:spcBef>
                <a:spcPts val="0"/>
              </a:spcBef>
              <a:buSzPts val="1600"/>
            </a:pPr>
            <a:r>
              <a:rPr lang="en-US" sz="1400" dirty="0"/>
              <a:t>26,328 suicides (54.6%) by firearm</a:t>
            </a:r>
            <a:endParaRPr sz="1400" dirty="0"/>
          </a:p>
          <a:p>
            <a:pPr marL="57150" indent="-158750">
              <a:lnSpc>
                <a:spcPct val="115000"/>
              </a:lnSpc>
              <a:spcBef>
                <a:spcPts val="375"/>
              </a:spcBef>
              <a:buSzPts val="1600"/>
            </a:pPr>
            <a:r>
              <a:rPr lang="en-US" sz="1600" dirty="0"/>
              <a:t>Firearms are highly lethal</a:t>
            </a:r>
            <a:endParaRPr sz="1600" dirty="0"/>
          </a:p>
          <a:p>
            <a:pPr marL="400050" lvl="1" indent="-158750">
              <a:spcBef>
                <a:spcPts val="375"/>
              </a:spcBef>
              <a:buSzPts val="1600"/>
            </a:pPr>
            <a:r>
              <a:rPr lang="en-US" sz="1400" dirty="0"/>
              <a:t>Firearm: 85% fatal</a:t>
            </a:r>
            <a:endParaRPr sz="1400" dirty="0"/>
          </a:p>
          <a:p>
            <a:pPr marL="400050" lvl="1" indent="-158750">
              <a:spcBef>
                <a:spcPts val="375"/>
              </a:spcBef>
              <a:buSzPts val="1600"/>
            </a:pPr>
            <a:r>
              <a:rPr lang="en-US" sz="1400" dirty="0"/>
              <a:t>Suffocation (incl. hanging): 69% fatal</a:t>
            </a:r>
            <a:endParaRPr sz="1400" dirty="0"/>
          </a:p>
          <a:p>
            <a:pPr marL="400050" lvl="1" indent="-158750">
              <a:spcBef>
                <a:spcPts val="375"/>
              </a:spcBef>
              <a:buSzPts val="1600"/>
            </a:pPr>
            <a:r>
              <a:rPr lang="en-US" sz="1400" dirty="0"/>
              <a:t>Poisoning: 2% fatal</a:t>
            </a:r>
            <a:endParaRPr sz="1400" dirty="0"/>
          </a:p>
          <a:p>
            <a:pPr marL="400050" lvl="1" indent="-158750">
              <a:spcBef>
                <a:spcPts val="375"/>
              </a:spcBef>
              <a:buSzPts val="1600"/>
            </a:pPr>
            <a:r>
              <a:rPr lang="en-US" sz="1400" dirty="0"/>
              <a:t>Cutting/Piercing: 1% fatal</a:t>
            </a:r>
            <a:endParaRPr sz="1400" dirty="0"/>
          </a:p>
        </p:txBody>
      </p:sp>
      <p:pic>
        <p:nvPicPr>
          <p:cNvPr id="5" name="Picture 4">
            <a:extLst>
              <a:ext uri="{FF2B5EF4-FFF2-40B4-BE49-F238E27FC236}">
                <a16:creationId xmlns:a16="http://schemas.microsoft.com/office/drawing/2014/main" id="{4B35986B-4426-40D6-866A-9454D36CC47C}"/>
              </a:ext>
            </a:extLst>
          </p:cNvPr>
          <p:cNvPicPr>
            <a:picLocks noChangeAspect="1"/>
          </p:cNvPicPr>
          <p:nvPr/>
        </p:nvPicPr>
        <p:blipFill>
          <a:blip r:embed="rId2"/>
          <a:stretch>
            <a:fillRect/>
          </a:stretch>
        </p:blipFill>
        <p:spPr>
          <a:xfrm>
            <a:off x="1996186" y="2321837"/>
            <a:ext cx="5334000" cy="2914650"/>
          </a:xfrm>
          <a:prstGeom prst="rect">
            <a:avLst/>
          </a:prstGeom>
        </p:spPr>
      </p:pic>
      <p:sp>
        <p:nvSpPr>
          <p:cNvPr id="6" name="Shape 262">
            <a:extLst>
              <a:ext uri="{FF2B5EF4-FFF2-40B4-BE49-F238E27FC236}">
                <a16:creationId xmlns:a16="http://schemas.microsoft.com/office/drawing/2014/main" id="{91164BEC-7B16-4B75-A981-27BED12BBD15}"/>
              </a:ext>
            </a:extLst>
          </p:cNvPr>
          <p:cNvSpPr txBox="1"/>
          <p:nvPr/>
        </p:nvSpPr>
        <p:spPr>
          <a:xfrm>
            <a:off x="6474473" y="5323656"/>
            <a:ext cx="1341084" cy="191067"/>
          </a:xfrm>
          <a:prstGeom prst="rect">
            <a:avLst/>
          </a:prstGeom>
          <a:noFill/>
          <a:ln>
            <a:noFill/>
          </a:ln>
        </p:spPr>
        <p:txBody>
          <a:bodyPr lIns="68569" tIns="34275" rIns="68569" bIns="34275" anchor="t" anchorCtr="0">
            <a:noAutofit/>
          </a:bodyPr>
          <a:lstStyle/>
          <a:p>
            <a:pPr>
              <a:buSzPct val="25000"/>
            </a:pPr>
            <a:r>
              <a:rPr lang="en-US" sz="900" dirty="0">
                <a:solidFill>
                  <a:schemeClr val="bg1"/>
                </a:solidFill>
                <a:latin typeface="Arial" panose="020B0604020202020204" pitchFamily="34" charset="0"/>
                <a:ea typeface="Heiti TC Medium" pitchFamily="2" charset="-128"/>
                <a:cs typeface="Arial" panose="020B0604020202020204" pitchFamily="34" charset="0"/>
                <a:sym typeface="Times"/>
              </a:rPr>
              <a:t>CDC, 2023</a:t>
            </a:r>
          </a:p>
        </p:txBody>
      </p:sp>
    </p:spTree>
    <p:extLst>
      <p:ext uri="{BB962C8B-B14F-4D97-AF65-F5344CB8AC3E}">
        <p14:creationId xmlns:p14="http://schemas.microsoft.com/office/powerpoint/2010/main" val="169817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2229-B775-49F2-8381-CD9D17D2B941}"/>
              </a:ext>
            </a:extLst>
          </p:cNvPr>
          <p:cNvSpPr>
            <a:spLocks noGrp="1"/>
          </p:cNvSpPr>
          <p:nvPr>
            <p:ph type="title"/>
          </p:nvPr>
        </p:nvSpPr>
        <p:spPr/>
        <p:txBody>
          <a:bodyPr/>
          <a:lstStyle/>
          <a:p>
            <a:r>
              <a:rPr lang="en-US" dirty="0"/>
              <a:t>Firearms &amp; Suicide Risk</a:t>
            </a:r>
          </a:p>
        </p:txBody>
      </p:sp>
      <p:sp>
        <p:nvSpPr>
          <p:cNvPr id="10" name="Shape 262">
            <a:extLst>
              <a:ext uri="{FF2B5EF4-FFF2-40B4-BE49-F238E27FC236}">
                <a16:creationId xmlns:a16="http://schemas.microsoft.com/office/drawing/2014/main" id="{A9B3E2E3-E439-4019-98A8-41972293E61D}"/>
              </a:ext>
            </a:extLst>
          </p:cNvPr>
          <p:cNvSpPr txBox="1"/>
          <p:nvPr/>
        </p:nvSpPr>
        <p:spPr>
          <a:xfrm>
            <a:off x="7805613" y="6190359"/>
            <a:ext cx="2166472" cy="191067"/>
          </a:xfrm>
          <a:prstGeom prst="rect">
            <a:avLst/>
          </a:prstGeom>
          <a:noFill/>
          <a:ln>
            <a:noFill/>
          </a:ln>
        </p:spPr>
        <p:txBody>
          <a:bodyPr lIns="68569" tIns="34275" rIns="68569" bIns="34275" anchor="t" anchorCtr="0">
            <a:noAutofit/>
          </a:bodyPr>
          <a:lstStyle/>
          <a:p>
            <a:pPr>
              <a:buSzPct val="25000"/>
            </a:pPr>
            <a:r>
              <a:rPr lang="en-US" sz="900" dirty="0">
                <a:solidFill>
                  <a:schemeClr val="bg1"/>
                </a:solidFill>
                <a:latin typeface="Arial" panose="020B0604020202020204" pitchFamily="34" charset="0"/>
                <a:ea typeface="Heiti TC Medium" pitchFamily="2" charset="-128"/>
                <a:cs typeface="Arial" panose="020B0604020202020204" pitchFamily="34" charset="0"/>
                <a:sym typeface="Times"/>
              </a:rPr>
              <a:t>Corr, MSMR 21(10) Oct 2014</a:t>
            </a:r>
          </a:p>
        </p:txBody>
      </p:sp>
      <p:pic>
        <p:nvPicPr>
          <p:cNvPr id="11" name="Picture 10">
            <a:extLst>
              <a:ext uri="{FF2B5EF4-FFF2-40B4-BE49-F238E27FC236}">
                <a16:creationId xmlns:a16="http://schemas.microsoft.com/office/drawing/2014/main" id="{A72AC97D-1382-4AF8-88D5-2565BC4EFA93}"/>
              </a:ext>
            </a:extLst>
          </p:cNvPr>
          <p:cNvPicPr>
            <a:picLocks noChangeAspect="1"/>
          </p:cNvPicPr>
          <p:nvPr/>
        </p:nvPicPr>
        <p:blipFill>
          <a:blip r:embed="rId2"/>
          <a:stretch>
            <a:fillRect/>
          </a:stretch>
        </p:blipFill>
        <p:spPr>
          <a:xfrm>
            <a:off x="2209463" y="1966374"/>
            <a:ext cx="7773074" cy="3962743"/>
          </a:xfrm>
          <a:prstGeom prst="rect">
            <a:avLst/>
          </a:prstGeom>
        </p:spPr>
      </p:pic>
    </p:spTree>
    <p:extLst>
      <p:ext uri="{BB962C8B-B14F-4D97-AF65-F5344CB8AC3E}">
        <p14:creationId xmlns:p14="http://schemas.microsoft.com/office/powerpoint/2010/main" val="3226429167"/>
      </p:ext>
    </p:extLst>
  </p:cSld>
  <p:clrMapOvr>
    <a:masterClrMapping/>
  </p:clrMapOvr>
</p:sld>
</file>

<file path=ppt/theme/theme1.xml><?xml version="1.0" encoding="utf-8"?>
<a:theme xmlns:a="http://schemas.openxmlformats.org/drawingml/2006/main" name="Theme_CSTS">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_CSTS" id="{486920DC-3705-4DBD-A4D6-BE145A761E9A}" vid="{42B815AB-9714-46C1-A0C7-544FD1A3C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Theme_CSTS</Template>
  <TotalTime>218</TotalTime>
  <Words>1169</Words>
  <Application>Microsoft Office PowerPoint</Application>
  <PresentationFormat>Widescreen</PresentationFormat>
  <Paragraphs>165</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Franklin Gothic</vt:lpstr>
      <vt:lpstr>Franklin Gothic Book</vt:lpstr>
      <vt:lpstr>Franklin Gothic Demi</vt:lpstr>
      <vt:lpstr>Heiti TC Medium</vt:lpstr>
      <vt:lpstr>Times</vt:lpstr>
      <vt:lpstr>Theme_CSTS</vt:lpstr>
      <vt:lpstr>Let’s Talk About Your Guns</vt:lpstr>
      <vt:lpstr>Disclaimer/Conflicts of Interest</vt:lpstr>
      <vt:lpstr>Objectives</vt:lpstr>
      <vt:lpstr>Firearms, Suicide Risk, and Safe Storage </vt:lpstr>
      <vt:lpstr>Suicide Prevention</vt:lpstr>
      <vt:lpstr>Firearm Ownership in the U.S.</vt:lpstr>
      <vt:lpstr>Firearm Commerce in the U.S.</vt:lpstr>
      <vt:lpstr>Firearms &amp; Suicide Risk</vt:lpstr>
      <vt:lpstr>Firearms &amp; Suicide Risk</vt:lpstr>
      <vt:lpstr>Firearms &amp; Suicide Risk</vt:lpstr>
      <vt:lpstr>Firearms &amp; Risk</vt:lpstr>
      <vt:lpstr>Firearms &amp; Suicide Risk</vt:lpstr>
      <vt:lpstr>PowerPoint Presentation</vt:lpstr>
      <vt:lpstr>Safe Storage Practices</vt:lpstr>
      <vt:lpstr>Safe Storage Practices</vt:lpstr>
      <vt:lpstr>Public Health Approach to Safety</vt:lpstr>
      <vt:lpstr>General Principles of Safe Storage</vt:lpstr>
      <vt:lpstr>Alternative Storage Plans</vt:lpstr>
      <vt:lpstr>PowerPoint Presentation</vt:lpstr>
      <vt:lpstr>Talking About Firearms, Risk, and Safety</vt:lpstr>
      <vt:lpstr>Talking About Firearms and Safety</vt:lpstr>
      <vt:lpstr>Barriers to the Conversation</vt:lpstr>
      <vt:lpstr>How to Talk About Firearms &amp; Safety</vt:lpstr>
      <vt:lpstr>Let’s Talk About Your Guns</vt:lpstr>
      <vt:lpstr>Project Safe Guard</vt:lpstr>
      <vt:lpstr>PowerPoint Presentation</vt:lpstr>
      <vt:lpstr>Summary</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MEDVESCEK</dc:creator>
  <cp:lastModifiedBy>JAMES WEST</cp:lastModifiedBy>
  <cp:revision>11</cp:revision>
  <dcterms:created xsi:type="dcterms:W3CDTF">2024-07-09T13:23:01Z</dcterms:created>
  <dcterms:modified xsi:type="dcterms:W3CDTF">2024-07-10T13:25:08Z</dcterms:modified>
</cp:coreProperties>
</file>